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2"/>
  </p:notesMasterIdLst>
  <p:sldIdLst>
    <p:sldId id="300" r:id="rId3"/>
    <p:sldId id="323" r:id="rId4"/>
    <p:sldId id="302" r:id="rId5"/>
    <p:sldId id="259" r:id="rId6"/>
    <p:sldId id="324" r:id="rId7"/>
    <p:sldId id="303" r:id="rId8"/>
    <p:sldId id="304" r:id="rId9"/>
    <p:sldId id="325" r:id="rId10"/>
    <p:sldId id="326" r:id="rId11"/>
    <p:sldId id="305" r:id="rId12"/>
    <p:sldId id="320" r:id="rId13"/>
    <p:sldId id="322" r:id="rId14"/>
    <p:sldId id="321" r:id="rId15"/>
    <p:sldId id="317" r:id="rId16"/>
    <p:sldId id="316" r:id="rId17"/>
    <p:sldId id="319" r:id="rId18"/>
    <p:sldId id="331" r:id="rId19"/>
    <p:sldId id="333" r:id="rId20"/>
    <p:sldId id="334" r:id="rId21"/>
    <p:sldId id="335" r:id="rId22"/>
    <p:sldId id="336" r:id="rId23"/>
    <p:sldId id="337" r:id="rId24"/>
    <p:sldId id="338" r:id="rId25"/>
    <p:sldId id="339" r:id="rId26"/>
    <p:sldId id="345" r:id="rId27"/>
    <p:sldId id="346" r:id="rId28"/>
    <p:sldId id="347" r:id="rId29"/>
    <p:sldId id="318" r:id="rId30"/>
    <p:sldId id="31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2675" autoAdjust="0"/>
  </p:normalViewPr>
  <p:slideViewPr>
    <p:cSldViewPr snapToGrid="0">
      <p:cViewPr varScale="1">
        <p:scale>
          <a:sx n="82" d="100"/>
          <a:sy n="82" d="100"/>
        </p:scale>
        <p:origin x="1020" y="78"/>
      </p:cViewPr>
      <p:guideLst/>
    </p:cSldViewPr>
  </p:slideViewPr>
  <p:outlineViewPr>
    <p:cViewPr>
      <p:scale>
        <a:sx n="33" d="100"/>
        <a:sy n="33" d="100"/>
      </p:scale>
      <p:origin x="0" y="-12738"/>
    </p:cViewPr>
  </p:outlineViewPr>
  <p:notesTextViewPr>
    <p:cViewPr>
      <p:scale>
        <a:sx n="3" d="2"/>
        <a:sy n="3" d="2"/>
      </p:scale>
      <p:origin x="0" y="0"/>
    </p:cViewPr>
  </p:notesTextViewPr>
  <p:sorterViewPr>
    <p:cViewPr>
      <p:scale>
        <a:sx n="100" d="100"/>
        <a:sy n="100" d="100"/>
      </p:scale>
      <p:origin x="0" y="-3354"/>
    </p:cViewPr>
  </p:sorterViewPr>
  <p:notesViewPr>
    <p:cSldViewPr snapToGrid="0">
      <p:cViewPr varScale="1">
        <p:scale>
          <a:sx n="64" d="100"/>
          <a:sy n="64" d="100"/>
        </p:scale>
        <p:origin x="3178"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35.png>
</file>

<file path=ppt/media/image36.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9/12/2018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a diagram of a common architecture for this type of scenario, which you can draw inspiration from.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a:p>
        </p:txBody>
      </p:sp>
    </p:spTree>
    <p:extLst>
      <p:ext uri="{BB962C8B-B14F-4D97-AF65-F5344CB8AC3E}">
        <p14:creationId xmlns:p14="http://schemas.microsoft.com/office/powerpoint/2010/main" val="1267405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a:p>
        </p:txBody>
      </p:sp>
    </p:spTree>
    <p:extLst>
      <p:ext uri="{BB962C8B-B14F-4D97-AF65-F5344CB8AC3E}">
        <p14:creationId xmlns:p14="http://schemas.microsoft.com/office/powerpoint/2010/main" val="322974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a:p>
        </p:txBody>
      </p:sp>
    </p:spTree>
    <p:extLst>
      <p:ext uri="{BB962C8B-B14F-4D97-AF65-F5344CB8AC3E}">
        <p14:creationId xmlns:p14="http://schemas.microsoft.com/office/powerpoint/2010/main" val="25190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a:p>
        </p:txBody>
      </p:sp>
    </p:spTree>
    <p:extLst>
      <p:ext uri="{BB962C8B-B14F-4D97-AF65-F5344CB8AC3E}">
        <p14:creationId xmlns:p14="http://schemas.microsoft.com/office/powerpoint/2010/main" val="157928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Jack </a:t>
            </a:r>
            <a:r>
              <a:rPr lang="en-US" dirty="0" err="1"/>
              <a:t>Tradewinds</a:t>
            </a:r>
            <a:r>
              <a:rPr lang="en-US" dirty="0"/>
              <a:t>, CIO of Margie's Travel</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CIOs,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a:p>
        </p:txBody>
      </p:sp>
    </p:spTree>
    <p:extLst>
      <p:ext uri="{BB962C8B-B14F-4D97-AF65-F5344CB8AC3E}">
        <p14:creationId xmlns:p14="http://schemas.microsoft.com/office/powerpoint/2010/main" val="64767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 level:</a:t>
            </a:r>
          </a:p>
          <a:p>
            <a:pPr marL="171450" indent="-171450">
              <a:buFont typeface="Arial" panose="020B0604020202020204" pitchFamily="34" charset="0"/>
              <a:buChar char="•"/>
            </a:pPr>
            <a:r>
              <a:rPr lang="en-US" dirty="0"/>
              <a:t>Historical data being copied into Azure blob storage utilizing Azure Data Factory</a:t>
            </a:r>
          </a:p>
          <a:p>
            <a:pPr marL="171450" indent="-171450">
              <a:buFont typeface="Arial" panose="020B0604020202020204" pitchFamily="34" charset="0"/>
              <a:buChar char="•"/>
            </a:pPr>
            <a:r>
              <a:rPr lang="en-US" dirty="0"/>
              <a:t>Historical data explored and prepared using Spark SQL on Azure Databricks</a:t>
            </a:r>
          </a:p>
          <a:p>
            <a:pPr marL="171450" indent="-171450">
              <a:buFont typeface="Arial" panose="020B0604020202020204" pitchFamily="34" charset="0"/>
              <a:buChar char="•"/>
            </a:pPr>
            <a:r>
              <a:rPr lang="en-US" dirty="0"/>
              <a:t>Azure Machine Learning model created and operationalized into a published Predictive Web Service for the web app to query</a:t>
            </a:r>
          </a:p>
          <a:p>
            <a:pPr marL="171450" indent="-171450">
              <a:buFont typeface="Arial" panose="020B0604020202020204" pitchFamily="34" charset="0"/>
              <a:buChar char="•"/>
            </a:pPr>
            <a:r>
              <a:rPr lang="en-US" dirty="0"/>
              <a:t>Batch ML scoring handled via Azure Data Factory. Data written back to blob storage, for querying via Spark SQL.</a:t>
            </a:r>
          </a:p>
          <a:p>
            <a:pPr marL="171450" indent="-171450">
              <a:buFont typeface="Arial" panose="020B0604020202020204" pitchFamily="34" charset="0"/>
              <a:buChar char="•"/>
            </a:pPr>
            <a:r>
              <a:rPr lang="en-US" dirty="0"/>
              <a:t>Map visualizations are provided via an embedded Power BI report</a:t>
            </a:r>
          </a:p>
          <a:p>
            <a:pPr marL="171450" indent="-171450">
              <a:buFont typeface="Arial" panose="020B0604020202020204" pitchFamily="34" charset="0"/>
              <a:buChar char="•"/>
            </a:pPr>
            <a:r>
              <a:rPr lang="en-US" dirty="0"/>
              <a:t>Weather forecast data is provided through a third-party API, such as weatherunderground.com.</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that MT get their historical data into Azure? What services would you suggest, and what are the specific steps they would need to take to prepare and transfer the data? Where would the loaded data land?</a:t>
            </a:r>
            <a:endParaRPr lang="en-US" sz="1000" b="1" i="1" dirty="0"/>
          </a:p>
          <a:p>
            <a:endParaRPr lang="en-US" dirty="0"/>
          </a:p>
          <a:p>
            <a:pPr marL="171450" indent="-171450">
              <a:buFont typeface="Arial" panose="020B0604020202020204" pitchFamily="34" charset="0"/>
              <a:buChar char="•"/>
            </a:pPr>
            <a:r>
              <a:rPr lang="en-US" dirty="0"/>
              <a:t>Loading historical flight and weather data from their on-premises data store into Azure should be performed using Azure Data Factory (ADF). </a:t>
            </a:r>
          </a:p>
          <a:p>
            <a:pPr marL="171450" indent="-171450">
              <a:buFont typeface="Arial" panose="020B0604020202020204" pitchFamily="34" charset="0"/>
              <a:buChar char="•"/>
            </a:pPr>
            <a:r>
              <a:rPr lang="en-US" dirty="0"/>
              <a:t>Use a continuous pipeline containing a copy activity configured to copy time partitioned source data into Azure</a:t>
            </a:r>
          </a:p>
          <a:p>
            <a:pPr marL="171450" indent="-171450">
              <a:buFont typeface="Arial" panose="020B0604020202020204" pitchFamily="34" charset="0"/>
              <a:buChar char="•"/>
            </a:pPr>
            <a:r>
              <a:rPr lang="en-US" dirty="0"/>
              <a:t>Scheduled job will copy all historical files into Azure storage, as well as ingest any future data</a:t>
            </a:r>
          </a:p>
          <a:p>
            <a:pPr marL="171450" indent="-171450">
              <a:buFont typeface="Arial" panose="020B0604020202020204" pitchFamily="34" charset="0"/>
              <a:buChar char="•"/>
            </a:pPr>
            <a:r>
              <a:rPr lang="en-US" dirty="0"/>
              <a:t>Because their historical data is stored on-premises, MT would need to install and configure an Azure Data Factory Integration Runtime (formerly known as a Data Management Gateway). Once in place, this would allow ADF to copy data from their local data store to a container in blob storage. </a:t>
            </a:r>
          </a:p>
          <a:p>
            <a:pPr marL="171450" indent="-171450">
              <a:buFont typeface="Arial" panose="020B0604020202020204" pitchFamily="34" charset="0"/>
              <a:buChar char="•"/>
            </a:pPr>
            <a:r>
              <a:rPr lang="en-US" dirty="0"/>
              <a:t>Their pipeline would be configured to run monthly, as that is the frequency at which new data is received, and this would still allow for all their historical data to be copied without delay.</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a:p>
        </p:txBody>
      </p:sp>
    </p:spTree>
    <p:extLst>
      <p:ext uri="{BB962C8B-B14F-4D97-AF65-F5344CB8AC3E}">
        <p14:creationId xmlns:p14="http://schemas.microsoft.com/office/powerpoint/2010/main" val="4115832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service would you recommend MT capitalize on in order to explore the flat files they get from the United States Department of Transportation (USDOT) using SQL?</a:t>
            </a:r>
            <a:endParaRPr lang="en-US" sz="1000" b="1" i="1" dirty="0"/>
          </a:p>
          <a:p>
            <a:endParaRPr lang="en-US" dirty="0"/>
          </a:p>
          <a:p>
            <a:r>
              <a:rPr lang="en-US" dirty="0"/>
              <a:t>MT could use Azure Databricks to prepare their data using SQL using Spark SQL to query files that live on any number of data sources such as Azure Blob Storage.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specific configuration would you use? What components of Azure Databricks would you use to allow MT analysts to query and prep the data? How would they author and execute these data prep tasks? </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sz="1200" b="0" kern="1200" dirty="0">
                <a:solidFill>
                  <a:schemeClr val="tx1"/>
                </a:solidFill>
                <a:effectLst/>
                <a:latin typeface="+mn-lt"/>
                <a:ea typeface="+mn-ea"/>
                <a:cs typeface="+mn-cs"/>
              </a:rPr>
              <a:t>They should use Spark SQL within Databricks notebooks. This gives them a simple, interactive interface that allows them to use programming languages such as Python, Scala, and R to prepare their data and train their data models. When a notebook is created or an existing one is opened, they would need to attach it to a cluster. This provides them with a kernel that gives them a preset </a:t>
            </a:r>
            <a:r>
              <a:rPr lang="en-US" sz="1200" b="0" kern="1200" dirty="0" err="1">
                <a:solidFill>
                  <a:schemeClr val="tx1"/>
                </a:solidFill>
                <a:effectLst/>
                <a:latin typeface="+mn-lt"/>
                <a:ea typeface="+mn-ea"/>
                <a:cs typeface="+mn-cs"/>
              </a:rPr>
              <a:t>sqlContext</a:t>
            </a:r>
            <a:r>
              <a:rPr lang="en-US" sz="1200" b="0" kern="1200" dirty="0">
                <a:solidFill>
                  <a:schemeClr val="tx1"/>
                </a:solidFill>
                <a:effectLst/>
                <a:latin typeface="+mn-lt"/>
                <a:ea typeface="+mn-ea"/>
                <a:cs typeface="+mn-cs"/>
              </a:rPr>
              <a:t> that can be used to run Hive queries using Spark SQL syntax on the data, which allows the to leverage their existing SQL skills. They would need to create the appropriate external tables atop the flight delay files available in HDFS, which reads from the Azure Storage account attached to their Azure Databricks instance.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technology would you recommend that MT use for implementing their machine learning model?</a:t>
            </a:r>
            <a:endParaRPr lang="en-US" sz="1000" b="1" i="1" dirty="0"/>
          </a:p>
          <a:p>
            <a:endParaRPr lang="en-US" dirty="0"/>
          </a:p>
          <a:p>
            <a:r>
              <a:rPr lang="en-US" sz="1200" b="0" kern="1200" dirty="0">
                <a:solidFill>
                  <a:schemeClr val="tx1"/>
                </a:solidFill>
                <a:effectLst/>
                <a:latin typeface="+mn-lt"/>
                <a:ea typeface="+mn-ea"/>
                <a:cs typeface="+mn-cs"/>
              </a:rPr>
              <a:t>The model will first be built and trained within an Azure Databricks notebook. The data scientists can use the programming language of their choice (Python, Scala, R, etc.) as well as Spark SQL to </a:t>
            </a:r>
            <a:r>
              <a:rPr lang="en-US" sz="1200" b="0" kern="1200" dirty="0" err="1">
                <a:solidFill>
                  <a:schemeClr val="tx1"/>
                </a:solidFill>
                <a:effectLst/>
                <a:latin typeface="+mn-lt"/>
                <a:ea typeface="+mn-ea"/>
                <a:cs typeface="+mn-cs"/>
              </a:rPr>
              <a:t>featurize</a:t>
            </a:r>
            <a:r>
              <a:rPr lang="en-US" sz="1200" b="0" kern="1200" dirty="0">
                <a:solidFill>
                  <a:schemeClr val="tx1"/>
                </a:solidFill>
                <a:effectLst/>
                <a:latin typeface="+mn-lt"/>
                <a:ea typeface="+mn-ea"/>
                <a:cs typeface="+mn-cs"/>
              </a:rPr>
              <a:t> and fit the data into the chosen machine learning algorithm. Machine learning libraries such as Spark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or </a:t>
            </a:r>
            <a:r>
              <a:rPr lang="en-US" sz="1200" b="0" kern="1200" dirty="0" err="1">
                <a:solidFill>
                  <a:schemeClr val="tx1"/>
                </a:solidFill>
                <a:effectLst/>
                <a:latin typeface="+mn-lt"/>
                <a:ea typeface="+mn-ea"/>
                <a:cs typeface="+mn-cs"/>
              </a:rPr>
              <a:t>SciKit</a:t>
            </a:r>
            <a:r>
              <a:rPr lang="en-US" sz="1200" b="0" kern="1200" dirty="0">
                <a:solidFill>
                  <a:schemeClr val="tx1"/>
                </a:solidFill>
                <a:effectLst/>
                <a:latin typeface="+mn-lt"/>
                <a:ea typeface="+mn-ea"/>
                <a:cs typeface="+mn-cs"/>
              </a:rPr>
              <a:t>-Learn can be used within the notebook to simplify things. Once the model is trained and tested with a sufficient amount of historical data, then the model can be exported for deployment to a web service. The model can also continued to be used within Azure Databricks for batch scoring.</a:t>
            </a:r>
          </a:p>
          <a:p>
            <a:endParaRPr lang="en-US" dirty="0"/>
          </a:p>
          <a:p>
            <a:r>
              <a:rPr lang="en-US" sz="1200" b="1" i="1" dirty="0"/>
              <a:t>How would you guide MT to load data so it can be processed by the machine learning model?</a:t>
            </a:r>
          </a:p>
          <a:p>
            <a:endParaRPr lang="en-US" b="1" dirty="0"/>
          </a:p>
          <a:p>
            <a:r>
              <a:rPr lang="en-US" sz="1200" b="0" kern="1200" dirty="0">
                <a:solidFill>
                  <a:schemeClr val="tx1"/>
                </a:solidFill>
                <a:effectLst/>
                <a:latin typeface="+mn-lt"/>
                <a:ea typeface="+mn-ea"/>
                <a:cs typeface="+mn-cs"/>
              </a:rPr>
              <a:t>The data used for training could either be uploaded directly to Azure Databricks, creating a new table with the data stored in DBFS (Databricks File System). Then the data can be accessed from this global persistent table using Spark SQL syntax or </a:t>
            </a:r>
            <a:r>
              <a:rPr lang="en-US" sz="1200" b="0" kern="1200" dirty="0" err="1">
                <a:solidFill>
                  <a:schemeClr val="tx1"/>
                </a:solidFill>
                <a:effectLst/>
                <a:latin typeface="+mn-lt"/>
                <a:ea typeface="+mn-ea"/>
                <a:cs typeface="+mn-cs"/>
              </a:rPr>
              <a:t>DataFrames</a:t>
            </a:r>
            <a:r>
              <a:rPr lang="en-US" sz="1200" b="0" kern="1200" dirty="0">
                <a:solidFill>
                  <a:schemeClr val="tx1"/>
                </a:solidFill>
                <a:effectLst/>
                <a:latin typeface="+mn-lt"/>
                <a:ea typeface="+mn-ea"/>
                <a:cs typeface="+mn-cs"/>
              </a:rPr>
              <a:t>. Alternately, if they need to train the model with a very large amount of data, the data can be stored in Azure Storage, then the Storage account can be mounted to an Azure Databricks cluster. From that point, the data can be accessed using the </a:t>
            </a:r>
            <a:r>
              <a:rPr lang="en-US" sz="1200" b="0" kern="1200" dirty="0" err="1">
                <a:solidFill>
                  <a:schemeClr val="tx1"/>
                </a:solidFill>
                <a:effectLst/>
                <a:latin typeface="+mn-lt"/>
                <a:ea typeface="+mn-ea"/>
                <a:cs typeface="+mn-cs"/>
              </a:rPr>
              <a:t>wasb</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wasbs</a:t>
            </a:r>
            <a:r>
              <a:rPr lang="en-US" sz="1200" b="0" kern="1200" dirty="0">
                <a:solidFill>
                  <a:schemeClr val="tx1"/>
                </a:solidFill>
                <a:effectLst/>
                <a:latin typeface="+mn-lt"/>
                <a:ea typeface="+mn-ea"/>
                <a:cs typeface="+mn-cs"/>
              </a:rPr>
              <a:t> path and loaded into a </a:t>
            </a:r>
            <a:r>
              <a:rPr lang="en-US" sz="1200" b="0" kern="1200" dirty="0" err="1">
                <a:solidFill>
                  <a:schemeClr val="tx1"/>
                </a:solidFill>
                <a:effectLst/>
                <a:latin typeface="+mn-lt"/>
                <a:ea typeface="+mn-ea"/>
                <a:cs typeface="+mn-cs"/>
              </a:rPr>
              <a:t>DataFrame</a:t>
            </a:r>
            <a:r>
              <a:rPr lang="en-US" sz="1200" b="0" kern="1200" dirty="0">
                <a:solidFill>
                  <a:schemeClr val="tx1"/>
                </a:solidFill>
                <a:effectLst/>
                <a:latin typeface="+mn-lt"/>
                <a:ea typeface="+mn-ea"/>
                <a:cs typeface="+mn-cs"/>
              </a:rPr>
              <a:t>. Alternately, the data can be </a:t>
            </a:r>
            <a:r>
              <a:rPr lang="en-US" sz="1200" b="0" kern="1200" dirty="0" err="1">
                <a:solidFill>
                  <a:schemeClr val="tx1"/>
                </a:solidFill>
                <a:effectLst/>
                <a:latin typeface="+mn-lt"/>
                <a:ea typeface="+mn-ea"/>
                <a:cs typeface="+mn-cs"/>
              </a:rPr>
              <a:t>persistedd</a:t>
            </a:r>
            <a:r>
              <a:rPr lang="en-US" sz="1200" b="0" kern="1200" dirty="0">
                <a:solidFill>
                  <a:schemeClr val="tx1"/>
                </a:solidFill>
                <a:effectLst/>
                <a:latin typeface="+mn-lt"/>
                <a:ea typeface="+mn-ea"/>
                <a:cs typeface="+mn-cs"/>
              </a:rPr>
              <a:t> into a global table so that it can be easily accessed using Spark SQL syntax and across cluster sessions.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category of machine learning algorithm would you recommend to MT for use in constructing their model? For this scenario your options are clustering, regression or two-class classification. Why?</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dirty="0"/>
              <a:t>Given that MT only wants a binary prediction of flight delayed or flight not delayed, they should proceed with a two-class classification algorithm, such as logistic regression.</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a:p>
        </p:txBody>
      </p:sp>
    </p:spTree>
    <p:extLst>
      <p:ext uri="{BB962C8B-B14F-4D97-AF65-F5344CB8AC3E}">
        <p14:creationId xmlns:p14="http://schemas.microsoft.com/office/powerpoint/2010/main" val="376178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attributes of the flight and weather data do you think MT should use in predicting flight delays? How would you recommend that MT identify the columns that provide the most predictive value in determining if a flight will be delayed? Be specific on the particular modules or libraries they could use and how they would apply them against the data.</a:t>
            </a:r>
            <a:endParaRPr lang="en-US" sz="1000"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There are multiple approaches MT could use to perform feature selection and to identify the data attributes that are the most helpful in accurately predicting a delay. </a:t>
            </a:r>
            <a:endParaRPr lang="en-US" dirty="0"/>
          </a:p>
          <a:p>
            <a:pPr marL="171450" indent="-171450">
              <a:buFont typeface="Arial" panose="020B0604020202020204" pitchFamily="34" charset="0"/>
              <a:buChar char="•"/>
            </a:pPr>
            <a:r>
              <a:rPr lang="en-US" dirty="0"/>
              <a:t>Start with any domain knowledge they have—this would likely point in the direction of the flight attribute’s airline, departure airport, destination airport, and time of day as well as the weather attribute’s wind speed, temperature, and precipitation conditions. </a:t>
            </a:r>
          </a:p>
          <a:p>
            <a:pPr marL="171450" indent="-171450">
              <a:buFont typeface="Arial" panose="020B0604020202020204" pitchFamily="34" charset="0"/>
              <a:buChar char="•"/>
            </a:pPr>
            <a:r>
              <a:rPr lang="en-US" dirty="0"/>
              <a:t>Additionally, they should identify and remove fields that do not add value (for example, because they are mostly empty or only have a constant value). </a:t>
            </a:r>
          </a:p>
          <a:p>
            <a:pPr marL="171450" indent="-171450">
              <a:buFont typeface="Arial" panose="020B0604020202020204" pitchFamily="34" charset="0"/>
              <a:buChar char="•"/>
            </a:pPr>
            <a:r>
              <a:rPr lang="en-US" dirty="0"/>
              <a:t>Construct a preliminary model and validate how it performs against the training data. </a:t>
            </a:r>
          </a:p>
          <a:p>
            <a:pPr marL="171450" indent="-171450">
              <a:buFont typeface="Arial" panose="020B0604020202020204" pitchFamily="34" charset="0"/>
              <a:buChar char="•"/>
            </a:pPr>
            <a:r>
              <a:rPr lang="en-US" dirty="0"/>
              <a:t>In additional passes, they might choose to use one or more binary evaluation metrics to score the effectiveness of the model.</a:t>
            </a: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a:p>
        </p:txBody>
      </p:sp>
    </p:spTree>
    <p:extLst>
      <p:ext uri="{BB962C8B-B14F-4D97-AF65-F5344CB8AC3E}">
        <p14:creationId xmlns:p14="http://schemas.microsoft.com/office/powerpoint/2010/main" val="7299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a:solidFill>
                  <a:schemeClr val="tx1"/>
                </a:solidFill>
                <a:latin typeface="+mn-lt"/>
                <a:ea typeface="+mn-ea"/>
                <a:cs typeface="+mn-cs"/>
              </a:rPr>
              <a:t>This is an introduction to the Cloud Workshop at a high level. Later we’ll get into customer objections, requirements, </a:t>
            </a:r>
            <a:r>
              <a:rPr lang="en-US" sz="1200" b="0" i="0" u="none" strike="noStrike" kern="1200" baseline="0" err="1">
                <a:solidFill>
                  <a:schemeClr val="tx1"/>
                </a:solidFill>
                <a:latin typeface="+mn-lt"/>
                <a:ea typeface="+mn-ea"/>
                <a:cs typeface="+mn-cs"/>
              </a:rPr>
              <a:t>etc</a:t>
            </a:r>
            <a:r>
              <a:rPr lang="en-US" sz="1200" b="0" i="0" u="none" strike="noStrike" kern="1200" baseline="0">
                <a:solidFill>
                  <a:schemeClr val="tx1"/>
                </a:solidFill>
                <a:latin typeface="+mn-lt"/>
                <a:ea typeface="+mn-ea"/>
                <a:cs typeface="+mn-cs"/>
              </a:rPr>
              <a:t>…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Some of the data may need a little touching up: columns need to be removed, data types need to be changed. How would these steps be applied in your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r>
              <a:rPr lang="en-US" sz="1200" b="0" kern="1200" dirty="0">
                <a:solidFill>
                  <a:schemeClr val="tx1"/>
                </a:solidFill>
                <a:effectLst/>
                <a:latin typeface="+mn-lt"/>
                <a:ea typeface="+mn-ea"/>
                <a:cs typeface="+mn-cs"/>
              </a:rPr>
              <a:t>Data munging can be best accomplished using R or Python, languages familiar to data scientists and developers. These languages provide powerful data transformation capabilities, and allow for flexibility in how data cleanup occurs, while reducing the overall complexity of ML models. These steps should be performed before featurization. You can use a Spark Pipeline to organize your data transformation steps in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MT measure the success of their model?</a:t>
            </a:r>
            <a:endParaRPr lang="en-US" sz="1200" b="1" dirty="0">
              <a:solidFill>
                <a:schemeClr val="tx1"/>
              </a:solidFill>
              <a:latin typeface="Segoe UI Semilight" panose="020B0402040204020203" pitchFamily="34" charset="0"/>
              <a:cs typeface="Segoe UI Semilight" panose="020B0402040204020203" pitchFamily="34" charset="0"/>
            </a:endParaRPr>
          </a:p>
          <a:p>
            <a:r>
              <a:rPr lang="en-US" sz="1200" b="0" kern="1200" dirty="0">
                <a:solidFill>
                  <a:schemeClr val="tx1"/>
                </a:solidFill>
                <a:effectLst/>
                <a:latin typeface="+mn-lt"/>
                <a:ea typeface="+mn-ea"/>
                <a:cs typeface="+mn-cs"/>
              </a:rPr>
              <a:t>For a classification model, they should measure the success of their model against a data set whereby a large portion of the data is used for training purposes, but a smaller set is reserved as examples that will be used to "test" the model to see how it performs against a known outcome. The output of the prediction as well as the "correct" output is passed to the one or more binary evaluation metrics which provide scores such as those from the Confusion Matrix, part of the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MulticlassMetrics</a:t>
            </a:r>
            <a:r>
              <a:rPr lang="en-US" sz="1200" b="0" kern="1200" dirty="0">
                <a:solidFill>
                  <a:schemeClr val="tx1"/>
                </a:solidFill>
                <a:effectLst/>
                <a:latin typeface="+mn-lt"/>
                <a:ea typeface="+mn-ea"/>
                <a:cs typeface="+mn-cs"/>
              </a:rPr>
              <a:t> library, that give a perspective on accuracy and in what situations the models make mistakes.</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a:p>
        </p:txBody>
      </p:sp>
    </p:spTree>
    <p:extLst>
      <p:ext uri="{BB962C8B-B14F-4D97-AF65-F5344CB8AC3E}">
        <p14:creationId xmlns:p14="http://schemas.microsoft.com/office/powerpoint/2010/main" val="423650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MT release their model for production use and avoid their concerns about extremely long delays operationalizing the model? Be specific on how your model is packaged, hosted, and invoked.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MT can release their model for production use by publishing in as a Predictive Web Service in the Azure ML Studio.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Use ML Studio to create a Predictive Web Service around it.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This will package the scoring function of the model so that it can be invoked via a REST call that takes the weather conditions and flight information as input and returns a response with the classification.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service is hosted by Azure ML.</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a:p>
        </p:txBody>
      </p:sp>
    </p:spTree>
    <p:extLst>
      <p:ext uri="{BB962C8B-B14F-4D97-AF65-F5344CB8AC3E}">
        <p14:creationId xmlns:p14="http://schemas.microsoft.com/office/powerpoint/2010/main" val="7067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MT has shown interest in not only scoring a flight at a time (based on a customer’s request), but also doing scoring in large chunks so that they could show summaries of predicted flight delays across the United States. What changes would you need to make to your ML model to support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kern="1200" dirty="0">
                <a:solidFill>
                  <a:schemeClr val="tx1"/>
                </a:solidFill>
                <a:effectLst/>
                <a:latin typeface="+mn-lt"/>
                <a:ea typeface="+mn-ea"/>
                <a:cs typeface="+mn-cs"/>
              </a:rPr>
              <a:t>The model should be created in such a way that data is prepared and </a:t>
            </a:r>
            <a:r>
              <a:rPr lang="en-US" sz="1200" b="0" kern="1200" dirty="0" err="1">
                <a:solidFill>
                  <a:schemeClr val="tx1"/>
                </a:solidFill>
                <a:effectLst/>
                <a:latin typeface="+mn-lt"/>
                <a:ea typeface="+mn-ea"/>
                <a:cs typeface="+mn-cs"/>
              </a:rPr>
              <a:t>featurized</a:t>
            </a:r>
            <a:r>
              <a:rPr lang="en-US" sz="1200" b="0" kern="1200" dirty="0">
                <a:solidFill>
                  <a:schemeClr val="tx1"/>
                </a:solidFill>
                <a:effectLst/>
                <a:latin typeface="+mn-lt"/>
                <a:ea typeface="+mn-ea"/>
                <a:cs typeface="+mn-cs"/>
              </a:rPr>
              <a:t> in a consistent way each time it is executed. This way, it can be used equally well for both interactive and batch scoring. The model should be provided within an Azure Databricks notebook that accepts input parameters that point to the file location of the data that needs to be batch processed. This can be implemented via Azure Data Factory (v2) by adding a Linked Service to Azure Databricks and configuring the path and parameters to send to the notebook. By using ADF, they can apply the operational model to data as it is moved to the proper location in Azure storage. The scored results will be available in Blob storage after processing, and with the scheduled pipeline new data will be processed automatically, on the schedule indicated by the pipeline.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solidFill>
                  <a:schemeClr val="tx1"/>
                </a:solidFill>
                <a:latin typeface="Segoe UI Semilight" panose="020B0402040204020203" pitchFamily="34" charset="0"/>
                <a:cs typeface="Segoe UI Semilight" panose="020B0402040204020203" pitchFamily="34" charset="0"/>
              </a:rPr>
              <a:t>How would you suggest MT integrate weather forecast data?</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r>
              <a:rPr lang="en-US" sz="1200" b="0" kern="1200" dirty="0">
                <a:solidFill>
                  <a:schemeClr val="tx1"/>
                </a:solidFill>
                <a:effectLst/>
                <a:latin typeface="+mn-lt"/>
                <a:ea typeface="+mn-ea"/>
                <a:cs typeface="+mn-cs"/>
              </a:rPr>
              <a:t>They could retrieve the weather forecast data from a third-party service that provides a REST API. An example of such a service is </a:t>
            </a:r>
            <a:r>
              <a:rPr lang="en-US" sz="1200" b="0" kern="1200" dirty="0" err="1">
                <a:solidFill>
                  <a:schemeClr val="tx1"/>
                </a:solidFill>
                <a:effectLst/>
                <a:latin typeface="+mn-lt"/>
                <a:ea typeface="+mn-ea"/>
                <a:cs typeface="+mn-cs"/>
              </a:rPr>
              <a:t>DarkSky</a:t>
            </a:r>
            <a:r>
              <a:rPr lang="en-US" sz="1200" b="0" kern="1200" dirty="0">
                <a:solidFill>
                  <a:schemeClr val="tx1"/>
                </a:solidFill>
                <a:effectLst/>
                <a:latin typeface="+mn-lt"/>
                <a:ea typeface="+mn-ea"/>
                <a:cs typeface="+mn-cs"/>
              </a:rPr>
              <a:t> (darksky.net).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a:p>
        </p:txBody>
      </p:sp>
    </p:spTree>
    <p:extLst>
      <p:ext uri="{BB962C8B-B14F-4D97-AF65-F5344CB8AC3E}">
        <p14:creationId xmlns:p14="http://schemas.microsoft.com/office/powerpoint/2010/main" val="414360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Is Power BI an option for MT to use in visualizing the flight delays?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Yes, Power BI is a good option for MT’s reporting needs, and provides a visual for displaying flight delay predictions on a map.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a:t>
            </a:r>
            <a:r>
              <a:rPr lang="en-US" sz="1200" b="1" i="1"/>
              <a:t>would MT </a:t>
            </a:r>
            <a:r>
              <a:rPr lang="en-US" sz="1200" b="1" i="1" dirty="0"/>
              <a:t>load the data and plot it on a map? What specific components would you use and how would you configure them to display the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preferred solution for visualizing bulk delay predictions is to load a Power BI embedded report containing map visualizations for delays by airport into the Flight Delays web app. The report uses Power BI Direct Query against a Hive table generated in Azure Databricks.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a:p>
        </p:txBody>
      </p:sp>
    </p:spTree>
    <p:extLst>
      <p:ext uri="{BB962C8B-B14F-4D97-AF65-F5344CB8AC3E}">
        <p14:creationId xmlns:p14="http://schemas.microsoft.com/office/powerpoint/2010/main" val="871227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If they need to make minor changes, such as a change to the data types of a column in the model, how would they perform this in Power BI?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Minor changes, such as a change to the data types of a column in the model, can be accomplished using the Query Editor component of the Power BI Desktop application. They could then upload this file to the Power BI service.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they secure access to these reports to only their internal customer service agents?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Access to these reports can be secured to only their internal customer service agents by utilizing the Power BI service. They can create a Content Pack that contains only the desired dashboards, reports, and datasets and restrict access to those groups in Azure Active Directory to which the customer service agents belong.</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a:p>
        </p:txBody>
      </p:sp>
    </p:spTree>
    <p:extLst>
      <p:ext uri="{BB962C8B-B14F-4D97-AF65-F5344CB8AC3E}">
        <p14:creationId xmlns:p14="http://schemas.microsoft.com/office/powerpoint/2010/main" val="36360876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 have heard that creating a machine learning model takes a month to build and another 2–3 months to operationalize so that it is useable from our production systems. Is this true?</a:t>
            </a:r>
          </a:p>
          <a:p>
            <a:r>
              <a:rPr lang="en-US" sz="1200" b="0" kern="1200" dirty="0">
                <a:solidFill>
                  <a:schemeClr val="tx1"/>
                </a:solidFill>
                <a:effectLst/>
                <a:latin typeface="+mn-lt"/>
                <a:ea typeface="+mn-ea"/>
                <a:cs typeface="+mn-cs"/>
              </a:rPr>
              <a:t>This is true in the traditional process for creating machine learning models, whereby the data scientist creates a model (e.g., in R) and then hands it over to developers who translate it into Java or C#---which can take months to get the translation correct and performant. With Azure Machine Learning Model Management, you can deploy Docker-based container images with a single command to Azure Container Service managed by the ML Compute environment. During the process, a REST API for the deployed model is generated along with a swagger document. This makes it very easy for clients to consume the model.</a:t>
            </a:r>
          </a:p>
          <a:p>
            <a:endParaRPr lang="en-US" sz="1200" b="0" kern="1200" dirty="0">
              <a:solidFill>
                <a:schemeClr val="tx1"/>
              </a:solidFill>
              <a:effectLst/>
              <a:latin typeface="+mn-lt"/>
              <a:ea typeface="+mn-ea"/>
              <a:cs typeface="+mn-cs"/>
            </a:endParaRPr>
          </a:p>
          <a:p>
            <a:r>
              <a:rPr lang="en-US" b="1" dirty="0"/>
              <a:t>Once our model is operationalized, how do we retrain and redeploy it? Will this process break clients currently accessing the deployed model? </a:t>
            </a:r>
          </a:p>
          <a:p>
            <a:r>
              <a:rPr lang="en-US" sz="1200" b="0" kern="1200" dirty="0">
                <a:solidFill>
                  <a:schemeClr val="tx1"/>
                </a:solidFill>
                <a:effectLst/>
                <a:latin typeface="+mn-lt"/>
                <a:ea typeface="+mn-ea"/>
                <a:cs typeface="+mn-cs"/>
              </a:rPr>
              <a:t>Azure Machine Learning Model Management provides APIs that you can use to retrain your models. You can also use the APIs to update existing deployments with updated versions of the model. As part of the data science workflow, you recreate the model in your experimentation environment. Then, you register the model with Model Management, and update existing deployments. Updates are performed using a single UPDATE CLI command. The UPDATE command updates existing deployments without changing the API URL or the key. The applications consuming the model continue to work without any code change, and start getting better predictions using new model.</a:t>
            </a: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a:p>
        </p:txBody>
      </p:sp>
    </p:spTree>
    <p:extLst>
      <p:ext uri="{BB962C8B-B14F-4D97-AF65-F5344CB8AC3E}">
        <p14:creationId xmlns:p14="http://schemas.microsoft.com/office/powerpoint/2010/main" val="3505783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Can we query flat files in the file system using SQL?</a:t>
            </a:r>
          </a:p>
          <a:p>
            <a:pPr marL="171450" indent="-171450">
              <a:buFont typeface="Arial" panose="020B0604020202020204" pitchFamily="34" charset="0"/>
              <a:buChar char="•"/>
            </a:pPr>
            <a:r>
              <a:rPr lang="en-US" dirty="0"/>
              <a:t>Yes. There are many options for using a SQL syntax to query files in Blob storage such as Azure Databricks, SQL Data Warehouse, and HDInsight with Spark SQL or Hive.</a:t>
            </a:r>
          </a:p>
          <a:p>
            <a:pPr marL="0" indent="0">
              <a:buFont typeface="Arial" panose="020B0604020202020204" pitchFamily="34" charset="0"/>
              <a:buNone/>
            </a:pPr>
            <a:endParaRPr lang="en-US" dirty="0"/>
          </a:p>
          <a:p>
            <a:r>
              <a:rPr lang="en-US" b="1" dirty="0"/>
              <a:t>Is Azure Databricks our only option for running SQL on Hadoop solutions in Azure?</a:t>
            </a:r>
          </a:p>
          <a:p>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a:p>
            <a:r>
              <a:rPr lang="en-US" b="1" dirty="0"/>
              <a:t>Does Azure provide anything that would speed up querying (and exploration) of files in HDFS? </a:t>
            </a:r>
          </a:p>
          <a:p>
            <a:pPr marL="171450" indent="-171450">
              <a:buFont typeface="Arial" panose="020B0604020202020204" pitchFamily="34" charset="0"/>
              <a:buChar char="•"/>
            </a:pPr>
            <a:r>
              <a:rPr lang="en-US" dirty="0"/>
              <a:t>Yes. SQL Data Warehouse provides the ability to create indices on flat file content, as does Hive on HDInsight. </a:t>
            </a:r>
          </a:p>
          <a:p>
            <a:pPr marL="171450" indent="-171450">
              <a:buFont typeface="Arial" panose="020B0604020202020204" pitchFamily="34" charset="0"/>
              <a:buChar char="•"/>
            </a:pPr>
            <a:r>
              <a:rPr lang="en-US" dirty="0"/>
              <a:t>Spark SQL on Azure Databricks provides a distributed in-memory cache that can aid exploratory queries that often repeat queries against the same subsets of data.</a:t>
            </a:r>
          </a:p>
          <a:p>
            <a:pPr marL="0" indent="0">
              <a:buFont typeface="Arial" panose="020B0604020202020204" pitchFamily="34" charset="0"/>
              <a:buNone/>
            </a:pPr>
            <a:endParaRPr lang="en-US" dirty="0"/>
          </a:p>
          <a:p>
            <a:r>
              <a:rPr lang="en-US" b="1" dirty="0"/>
              <a:t>Are there any additional services in the Azure Marketplace we could use to apply data-centric security—that is to identify data loaded that contains PII, monitor access to sensitive data and protect the data at rest (via encryption or masking)? </a:t>
            </a:r>
          </a:p>
          <a:p>
            <a:pPr marL="171450" indent="-171450">
              <a:buFont typeface="Arial" panose="020B0604020202020204" pitchFamily="34" charset="0"/>
              <a:buChar char="•"/>
            </a:pPr>
            <a:r>
              <a:rPr lang="en-US" dirty="0" err="1"/>
              <a:t>DataGuise</a:t>
            </a:r>
            <a:r>
              <a:rPr lang="en-US" dirty="0"/>
              <a:t> provides the </a:t>
            </a:r>
            <a:r>
              <a:rPr lang="en-US" dirty="0" err="1"/>
              <a:t>DGSecure</a:t>
            </a:r>
            <a:r>
              <a:rPr lang="en-US" dirty="0"/>
              <a:t> product line that provides support for the automated detection of sensitive information at the time of data ingest by means of its </a:t>
            </a:r>
            <a:r>
              <a:rPr lang="en-US" dirty="0" err="1"/>
              <a:t>DGSecure</a:t>
            </a:r>
            <a:r>
              <a:rPr lang="en-US" dirty="0"/>
              <a:t> Ingest Agents (which include agents for relational databases, FTP and Apache Flume). </a:t>
            </a:r>
          </a:p>
          <a:p>
            <a:pPr marL="171450" indent="-171450">
              <a:buFont typeface="Arial" panose="020B0604020202020204" pitchFamily="34" charset="0"/>
              <a:buChar char="•"/>
            </a:pPr>
            <a:r>
              <a:rPr lang="en-US" dirty="0"/>
              <a:t>Sensitive information can also be identified after it is stored in HDFS or Blob by using a Hadoop or HDInsight cluster to run periodic map/reduce scans for sensitive data on disk. The actions taken after discovery of sensitive data can range from flagging the data sensitive (for monitoring and notification purposes), to modifying the data where the sensitive data is masked or encrypted and then updated in the data store. </a:t>
            </a:r>
          </a:p>
          <a:p>
            <a:pPr marL="171450" indent="-171450">
              <a:buFont typeface="Arial" panose="020B0604020202020204" pitchFamily="34" charset="0"/>
              <a:buChar char="•"/>
            </a:pPr>
            <a:r>
              <a:rPr lang="en-US" dirty="0" err="1"/>
              <a:t>DGMonitor</a:t>
            </a:r>
            <a:r>
              <a:rPr lang="en-US" dirty="0"/>
              <a:t> provides the ability to centralize monitoring of access to sensitive data, as well as raising alerts when suspicious activity is detected. </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b="1"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a:p>
        </p:txBody>
      </p:sp>
    </p:spTree>
    <p:extLst>
      <p:ext uri="{BB962C8B-B14F-4D97-AF65-F5344CB8AC3E}">
        <p14:creationId xmlns:p14="http://schemas.microsoft.com/office/powerpoint/2010/main" val="29035094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We’ve heard of Azure Data Lake, but we’re not clear if this currently a good fit for our </a:t>
            </a:r>
            <a:r>
              <a:rPr lang="en-US" b="1" dirty="0" err="1"/>
              <a:t>PoC</a:t>
            </a:r>
            <a:r>
              <a:rPr lang="en-US" b="1" dirty="0"/>
              <a:t> solution, or if we should be using it for interactive analysis of our data. </a:t>
            </a:r>
          </a:p>
          <a:p>
            <a:pPr marL="171450" indent="-171450">
              <a:buFont typeface="Arial" panose="020B0604020202020204" pitchFamily="34" charset="0"/>
              <a:buChar char="•"/>
            </a:pPr>
            <a:r>
              <a:rPr lang="en-US" dirty="0"/>
              <a:t>Azure Data Lake Analytics provides a distributed querying engine whose costs are based solely on the number of resources used in the query, the amount of time those resources were made available to the query and a nominal job completion charge. </a:t>
            </a:r>
          </a:p>
          <a:p>
            <a:pPr marL="628650" lvl="1" indent="-171450">
              <a:buFont typeface="Arial" panose="020B0604020202020204" pitchFamily="34" charset="0"/>
              <a:buChar char="•"/>
            </a:pPr>
            <a:r>
              <a:rPr lang="en-US" dirty="0"/>
              <a:t>Azure Data Lake Analytics currently supports only Batch workloads, so it is not the right tool for interactive analytic workloads. </a:t>
            </a:r>
          </a:p>
          <a:p>
            <a:pPr marL="171450" indent="-171450">
              <a:buFont typeface="Arial" panose="020B0604020202020204" pitchFamily="34" charset="0"/>
              <a:buChar char="•"/>
            </a:pPr>
            <a:r>
              <a:rPr lang="en-US" dirty="0"/>
              <a:t>Azure Data Lake Store provides the ability to store an unlimited number of items, each of unlimited size, having no upper limit on the total storage capacity. </a:t>
            </a:r>
          </a:p>
          <a:p>
            <a:pPr marL="628650" lvl="1" indent="-171450">
              <a:buFont typeface="Arial" panose="020B0604020202020204" pitchFamily="34" charset="0"/>
              <a:buChar char="•"/>
            </a:pPr>
            <a:r>
              <a:rPr lang="en-US" dirty="0"/>
              <a:t>In the long run, Azure Data Lake Store is where the customer should consider landing all of their data, but for the purposes of the </a:t>
            </a:r>
            <a:r>
              <a:rPr lang="en-US" dirty="0" err="1"/>
              <a:t>PoC</a:t>
            </a:r>
            <a:r>
              <a:rPr lang="en-US" dirty="0"/>
              <a:t> using Azure Blob Storage is the easier to implement because of its built-in support from the portal.</a:t>
            </a:r>
          </a:p>
          <a:p>
            <a:pPr marL="0" indent="0">
              <a:buFont typeface="Arial" panose="020B0604020202020204" pitchFamily="34" charset="0"/>
              <a:buNone/>
            </a:pPr>
            <a:endParaRPr lang="en-US" dirty="0"/>
          </a:p>
          <a:p>
            <a:r>
              <a:rPr lang="en-US" b="1" dirty="0"/>
              <a:t>Does Azure provide any tools for visualizing our data? Ideally access to these could be managed with Active Directory.</a:t>
            </a:r>
          </a:p>
          <a:p>
            <a:pPr marL="171450" indent="-171450">
              <a:buFont typeface="Arial" panose="020B0604020202020204" pitchFamily="34" charset="0"/>
              <a:buChar char="•"/>
            </a:pPr>
            <a:r>
              <a:rPr lang="en-US" dirty="0"/>
              <a:t>Power BI is available as a service and provides tools for creating both dashboards and reports whose access can be restricted by group membership in Azure Active Directory.</a:t>
            </a:r>
          </a:p>
          <a:p>
            <a:pPr marL="0" indent="0">
              <a:buFont typeface="Arial" panose="020B0604020202020204" pitchFamily="34" charset="0"/>
              <a:buNone/>
            </a:pPr>
            <a:endParaRPr lang="en-US" dirty="0"/>
          </a:p>
          <a:p>
            <a:pPr marL="0" indent="0">
              <a:buFont typeface="Arial" panose="020B0604020202020204" pitchFamily="34" charset="0"/>
              <a:buNone/>
            </a:pPr>
            <a:r>
              <a:rPr lang="en-US" sz="1200" b="1" kern="1200" dirty="0">
                <a:solidFill>
                  <a:schemeClr val="tx1"/>
                </a:solidFill>
                <a:effectLst/>
                <a:latin typeface="+mn-lt"/>
                <a:ea typeface="+mn-ea"/>
                <a:cs typeface="+mn-cs"/>
              </a:rPr>
              <a:t>Is Azure Databricks our only option for running SQL on Hadoop solutions in Azure?</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a:p>
        </p:txBody>
      </p:sp>
    </p:spTree>
    <p:extLst>
      <p:ext uri="{BB962C8B-B14F-4D97-AF65-F5344CB8AC3E}">
        <p14:creationId xmlns:p14="http://schemas.microsoft.com/office/powerpoint/2010/main" val="31457035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a:p>
        </p:txBody>
      </p:sp>
    </p:spTree>
    <p:extLst>
      <p:ext uri="{BB962C8B-B14F-4D97-AF65-F5344CB8AC3E}">
        <p14:creationId xmlns:p14="http://schemas.microsoft.com/office/powerpoint/2010/main" val="6712855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9/12/2018 2:30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Margie's Travel provides concierge services for business travelers</a:t>
            </a:r>
          </a:p>
          <a:p>
            <a:pPr marL="171450" indent="-171450">
              <a:buFont typeface="Arial" panose="020B0604020202020204" pitchFamily="34" charset="0"/>
              <a:buChar char="•"/>
            </a:pPr>
            <a:r>
              <a:rPr lang="en-US" dirty="0"/>
              <a:t>Working In an increasingly crowded market</a:t>
            </a:r>
          </a:p>
          <a:p>
            <a:pPr marL="171450" indent="-171450">
              <a:buFont typeface="Arial" panose="020B0604020202020204" pitchFamily="34" charset="0"/>
              <a:buChar char="•"/>
            </a:pPr>
            <a:r>
              <a:rPr lang="en-US" dirty="0"/>
              <a:t>Always looking for ways to differentiate themselves, and provide added value to their corporate customers. </a:t>
            </a:r>
          </a:p>
          <a:p>
            <a:pPr marL="171450" indent="-171450">
              <a:buFont typeface="Arial" panose="020B0604020202020204" pitchFamily="34" charset="0"/>
              <a:buChar char="•"/>
            </a:pPr>
            <a:r>
              <a:rPr lang="en-US" dirty="0">
                <a:latin typeface="+mn-lt"/>
              </a:rPr>
              <a:t>Looking to capitalize on their existing data assets to provide new insights that provide them a strategic advantage against their competition</a:t>
            </a:r>
          </a:p>
          <a:p>
            <a:pPr marL="171450" indent="-171450">
              <a:buFont typeface="Arial" panose="020B0604020202020204" pitchFamily="34" charset="0"/>
              <a:buChar char="•"/>
            </a:pPr>
            <a:r>
              <a:rPr lang="en-US" dirty="0">
                <a:latin typeface="+mn-lt"/>
              </a:rPr>
              <a:t>Interested in using predictive analytics to help customers best select their travels.</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Most premium customers often book their travel within 7 days of departure, and often ask questions like, “I don’t have to be there until Tuesday, so is it better for me to fly out on Sunday or Monday?”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MT believes an innovative solution is to provide customers an assessment of the risk of encountering flight delays, based on historical trends in weather patterns.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Flight delay predictions would be presented to customers through a web-based map visualization.</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MT has over 30 years of historical flight data provided to them by the United States Department of Transportation (USDOT), and the historical weather condition for each flight as CSV files. They plan to use this data to predict the likelihood of flight delays to help customers plan their trips. </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REST API calls to a 3</a:t>
            </a:r>
            <a:r>
              <a:rPr lang="en-US" sz="1200" baseline="30000" dirty="0">
                <a:solidFill>
                  <a:schemeClr val="bg1"/>
                </a:solidFill>
                <a:latin typeface="+mn-lt"/>
                <a:cs typeface="Segoe UI" panose="020B0502040204020203" pitchFamily="34" charset="0"/>
              </a:rPr>
              <a:t>rd</a:t>
            </a:r>
            <a:r>
              <a:rPr lang="en-US" sz="1200" dirty="0">
                <a:solidFill>
                  <a:schemeClr val="bg1"/>
                </a:solidFill>
                <a:latin typeface="+mn-lt"/>
                <a:cs typeface="Segoe UI" panose="020B0502040204020203" pitchFamily="34" charset="0"/>
              </a:rPr>
              <a:t> party service will be used to retrieve current weather forecasts.</a:t>
            </a:r>
            <a:endParaRPr lang="en-US" dirty="0">
              <a:solidFill>
                <a:schemeClr val="bg1"/>
              </a:solidFill>
              <a:latin typeface="+mn-lt"/>
              <a:cs typeface="Segoe UI" panose="020B0502040204020203" pitchFamily="34" charset="0"/>
            </a:endParaRPr>
          </a:p>
          <a:p>
            <a:pPr marL="171450" indent="-171450">
              <a:spcAft>
                <a:spcPts val="882"/>
              </a:spcAft>
              <a:buFont typeface="Arial" panose="020B0604020202020204" pitchFamily="34" charset="0"/>
              <a:buChar char="•"/>
            </a:pPr>
            <a:r>
              <a:rPr lang="en-US" dirty="0">
                <a:solidFill>
                  <a:schemeClr val="bg1"/>
                </a:solidFill>
                <a:latin typeface="+mn-lt"/>
                <a:cs typeface="Segoe UI" panose="020B0502040204020203" pitchFamily="34" charset="0"/>
              </a:rPr>
              <a:t>MT plans to pilot this solution internally, whereby the small population of customer support who service MT’s premium tier of business travelers would begin using the solution and offering it as an additional data point for travel optimization. </a:t>
            </a:r>
            <a:endParaRPr lang="en-US" dirty="0">
              <a:latin typeface="+mn-lt"/>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99193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MT wants to modernize their analytics platform, without sacrificing their ability to query data using SQL.</a:t>
            </a:r>
          </a:p>
          <a:p>
            <a:pPr marL="171450" indent="-171450">
              <a:buFont typeface="Arial" panose="020B0604020202020204" pitchFamily="34" charset="0"/>
              <a:buChar char="•"/>
            </a:pPr>
            <a:r>
              <a:rPr lang="en-US" dirty="0"/>
              <a:t>They are looking for an approach that allows them to store all of their data in Azure, including the unmodified source data and the cleansed data from which they query for production purposes.</a:t>
            </a:r>
          </a:p>
          <a:p>
            <a:pPr marL="171450" indent="-171450">
              <a:buFont typeface="Arial" panose="020B0604020202020204" pitchFamily="34" charset="0"/>
              <a:buChar char="•"/>
            </a:pPr>
            <a:r>
              <a:rPr lang="en-US" dirty="0"/>
              <a:t>MT want to understand how they will load their large quantity of historical data into Azure. The data is currently stored on-premises.</a:t>
            </a:r>
          </a:p>
          <a:p>
            <a:pPr marL="171450" indent="-171450">
              <a:buFont typeface="Arial" panose="020B0604020202020204" pitchFamily="34" charset="0"/>
              <a:buChar char="•"/>
            </a:pPr>
            <a:r>
              <a:rPr lang="en-US" dirty="0"/>
              <a:t>They need the ability to query the current weather forecast, and use it as input to their flight delay predictions.</a:t>
            </a:r>
          </a:p>
          <a:p>
            <a:pPr marL="171450" indent="-171450">
              <a:buFont typeface="Arial" panose="020B0604020202020204" pitchFamily="34" charset="0"/>
              <a:buChar char="•"/>
            </a:pPr>
            <a:r>
              <a:rPr lang="en-US" dirty="0"/>
              <a:t>They desire a proof of concept machine learning model that takes as input their historical data on flight delays and weather conditions in order to identify whether a flight is likely to be delayed or not.</a:t>
            </a:r>
          </a:p>
          <a:p>
            <a:pPr marL="171450" indent="-171450">
              <a:buFont typeface="Arial" panose="020B0604020202020204" pitchFamily="34" charset="0"/>
              <a:buChar char="•"/>
            </a:pPr>
            <a:r>
              <a:rPr lang="en-US" dirty="0"/>
              <a:t>Need web-based visualizations of the flight delay predictions.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a:p>
        </p:txBody>
      </p:sp>
    </p:spTree>
    <p:extLst>
      <p:ext uri="{BB962C8B-B14F-4D97-AF65-F5344CB8AC3E}">
        <p14:creationId xmlns:p14="http://schemas.microsoft.com/office/powerpoint/2010/main" val="2228425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have heard of Azure Data Lake, but we are not clear about whether this is currently a good fit for our </a:t>
            </a:r>
            <a:r>
              <a:rPr lang="en-US" dirty="0" err="1"/>
              <a:t>PoC</a:t>
            </a:r>
            <a:r>
              <a:rPr lang="en-US" dirty="0"/>
              <a:t> solution, or whether we should be using it for interactive analysis of our data.</a:t>
            </a:r>
          </a:p>
          <a:p>
            <a:pPr marL="171450" indent="-171450">
              <a:buFont typeface="Arial" panose="020B0604020202020204" pitchFamily="34" charset="0"/>
              <a:buChar char="•"/>
            </a:pPr>
            <a:r>
              <a:rPr lang="en-US" dirty="0"/>
              <a:t>We would like to limit access to our SQL DW using centralized Azure Active Directory accounts and groups. Is this possible? I thought I was limited to a user name and password.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Does Azure provide any tools for visualizing our data? Ideally access to these could be managed with Active Directory.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1866363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1.sv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36.sv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875" y="2084388"/>
            <a:ext cx="7825466" cy="898525"/>
          </a:xfrm>
        </p:spPr>
        <p:txBody>
          <a:bodyPr/>
          <a:lstStyle/>
          <a:p>
            <a:r>
              <a:rPr lang="en-US" sz="5250" dirty="0"/>
              <a:t>Big data and visualization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Common scenarios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6" name="Picture 5" descr="Diagram of a common architecture for data analytics scenarios. The diagram is broken into three sections: On-Premises, Azure, and End Users. On-Premises includes a Web Server with log files, and an end user with a computer and a portable device. The Azure section includes three parts: Generation (Azure website and log files), Storage (Azure SQL Database and Blob Storage), and Data Processing (SQL Data Warehouse, Machine Learning, and HDInsight (Hadoop). The End Users section has Business Intelligence, and End Users with portable devices." title="Data Analytics diagram ">
            <a:extLst>
              <a:ext uri="{FF2B5EF4-FFF2-40B4-BE49-F238E27FC236}">
                <a16:creationId xmlns:a16="http://schemas.microsoft.com/office/drawing/2014/main" id="{6A988C7B-937D-4D37-AF20-EB1884D615D5}"/>
              </a:ext>
            </a:extLst>
          </p:cNvPr>
          <p:cNvPicPr/>
          <p:nvPr/>
        </p:nvPicPr>
        <p:blipFill>
          <a:blip r:embed="rId3"/>
          <a:stretch>
            <a:fillRect/>
          </a:stretch>
        </p:blipFill>
        <p:spPr>
          <a:xfrm>
            <a:off x="1883182" y="1189176"/>
            <a:ext cx="8427956" cy="549102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563121"/>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322790018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(15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a:solidFill>
                            <a:schemeClr val="dk1"/>
                          </a:solidFill>
                          <a:latin typeface="Segoe UI" panose="020B0502040204020203" pitchFamily="34" charset="0"/>
                          <a:ea typeface="+mn-ea"/>
                          <a:cs typeface="Segoe UI" panose="020B0502040204020203" pitchFamily="34" charset="0"/>
                        </a:rPr>
                        <a:t>(35 minutes)</a:t>
                      </a:r>
                      <a:br>
                        <a:rPr lang="en-US" sz="1300" b="0" i="0" kern="1200">
                          <a:solidFill>
                            <a:schemeClr val="dk1"/>
                          </a:solidFill>
                          <a:latin typeface="Segoe UI" panose="020B0502040204020203" pitchFamily="34" charset="0"/>
                          <a:ea typeface="+mn-ea"/>
                          <a:cs typeface="Segoe UI" panose="020B0502040204020203" pitchFamily="34" charset="0"/>
                        </a:rPr>
                      </a:br>
                      <a:endParaRPr lang="en-US" sz="1300" b="0" i="0" kern="120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a:solidFill>
                            <a:schemeClr val="dk1"/>
                          </a:solidFill>
                          <a:latin typeface="Segoe UI" panose="020B0502040204020203" pitchFamily="34" charset="0"/>
                          <a:ea typeface="+mn-ea"/>
                          <a:cs typeface="Segoe UI" panose="020B0502040204020203" pitchFamily="34" charset="0"/>
                        </a:rPr>
                        <a:t>(15 minutes)</a:t>
                      </a:r>
                    </a:p>
                    <a:p>
                      <a:endParaRPr lang="en-US" sz="1300" b="1" i="1">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target audience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100392" cy="5440223"/>
          </a:xfrm>
        </p:spPr>
        <p:txBody>
          <a:bodyPr>
            <a:normAutofit/>
          </a:bodyPr>
          <a:lstStyle/>
          <a:p>
            <a:r>
              <a:rPr lang="en-US" sz="3600" dirty="0"/>
              <a:t>Jack </a:t>
            </a:r>
            <a:r>
              <a:rPr lang="en-US" sz="3600" dirty="0" err="1"/>
              <a:t>Tradewinds</a:t>
            </a:r>
            <a:r>
              <a:rPr lang="en-US" sz="3600" dirty="0"/>
              <a:t>, CIO of Margie's Travel</a:t>
            </a:r>
          </a:p>
          <a:p>
            <a:r>
              <a:rPr lang="en-US" sz="3600" dirty="0"/>
              <a:t>The primary audience is business decision makers and technology decision makers</a:t>
            </a:r>
          </a:p>
          <a:p>
            <a:r>
              <a:rPr lang="en-US" sz="3600" dirty="0"/>
              <a:t>Usually we talk to the Infrastructure Managers who report to the CIOs, or to application sponsors (like a VP LOB, CMO) or to those who represent the Business Unit IT or developers that report to application sponsors</a:t>
            </a:r>
          </a:p>
        </p:txBody>
      </p:sp>
      <p:pic>
        <p:nvPicPr>
          <p:cNvPr id="6" name="Graphic 5" descr="Audience icon" title="Audience icon">
            <a:extLst>
              <a:ext uri="{FF2B5EF4-FFF2-40B4-BE49-F238E27FC236}">
                <a16:creationId xmlns:a16="http://schemas.microsoft.com/office/drawing/2014/main" id="{101C18F4-D424-454A-BB70-7143AC86AD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58027" y="1892845"/>
            <a:ext cx="2033992" cy="2033992"/>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3" name="Picture 2" descr="Preferred solution architecture diagram">
            <a:extLst>
              <a:ext uri="{FF2B5EF4-FFF2-40B4-BE49-F238E27FC236}">
                <a16:creationId xmlns:a16="http://schemas.microsoft.com/office/drawing/2014/main" id="{47B69FE8-552A-458B-B380-93BC1D2D4C58}"/>
              </a:ext>
            </a:extLst>
          </p:cNvPr>
          <p:cNvPicPr>
            <a:picLocks noChangeAspect="1"/>
          </p:cNvPicPr>
          <p:nvPr/>
        </p:nvPicPr>
        <p:blipFill>
          <a:blip r:embed="rId3"/>
          <a:stretch>
            <a:fillRect/>
          </a:stretch>
        </p:blipFill>
        <p:spPr>
          <a:xfrm>
            <a:off x="1031122" y="1115144"/>
            <a:ext cx="10129756" cy="5453345"/>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945832"/>
          </a:xfrm>
        </p:spPr>
        <p:txBody>
          <a:bodyPr>
            <a:noAutofit/>
          </a:bodyPr>
          <a:lstStyle/>
          <a:p>
            <a:pPr marL="0" indent="0">
              <a:buNone/>
            </a:pPr>
            <a:r>
              <a:rPr lang="en-US" sz="3600">
                <a:solidFill>
                  <a:schemeClr val="tx1"/>
                </a:solidFill>
                <a:latin typeface="+mj-lt"/>
              </a:rPr>
              <a:t>Data Loading</a:t>
            </a:r>
          </a:p>
        </p:txBody>
      </p:sp>
      <p:pic>
        <p:nvPicPr>
          <p:cNvPr id="7" name="Picture 6" descr="Data loading preferred solution&#10;&#10;Historical flight and weather data is transferred to Azure data factory using integration runtime. Monthly copy activity is then sent from the Azure data factory to Azure blob storage.">
            <a:extLst>
              <a:ext uri="{FF2B5EF4-FFF2-40B4-BE49-F238E27FC236}">
                <a16:creationId xmlns:a16="http://schemas.microsoft.com/office/drawing/2014/main" id="{95D00F92-9A90-4D77-AA3F-8EC79A6D4024}"/>
              </a:ext>
            </a:extLst>
          </p:cNvPr>
          <p:cNvPicPr>
            <a:picLocks noChangeAspect="1"/>
          </p:cNvPicPr>
          <p:nvPr/>
        </p:nvPicPr>
        <p:blipFill>
          <a:blip r:embed="rId3"/>
          <a:stretch>
            <a:fillRect/>
          </a:stretch>
        </p:blipFill>
        <p:spPr>
          <a:xfrm>
            <a:off x="935168" y="2719248"/>
            <a:ext cx="10321664" cy="331601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6"/>
            <a:ext cx="7058316" cy="1081553"/>
          </a:xfrm>
        </p:spPr>
        <p:txBody>
          <a:bodyPr>
            <a:normAutofit/>
          </a:bodyPr>
          <a:lstStyle/>
          <a:p>
            <a:pPr marL="0" indent="0">
              <a:buNone/>
            </a:pPr>
            <a:r>
              <a:rPr lang="en-US" sz="3600" dirty="0">
                <a:solidFill>
                  <a:schemeClr val="tx1"/>
                </a:solidFill>
                <a:latin typeface="+mj-lt"/>
              </a:rPr>
              <a:t>Data preparation</a:t>
            </a:r>
          </a:p>
        </p:txBody>
      </p:sp>
      <p:pic>
        <p:nvPicPr>
          <p:cNvPr id="4" name="Picture 3" descr="Data preparation diagram&#10;&#10;In the diagram, Azure databricks workspace moves via Spark SQL to a Databricks notebook used by AWT analysts">
            <a:extLst>
              <a:ext uri="{FF2B5EF4-FFF2-40B4-BE49-F238E27FC236}">
                <a16:creationId xmlns:a16="http://schemas.microsoft.com/office/drawing/2014/main" id="{FDE3DB3E-368E-4227-9BD5-6453661F1E1D}"/>
              </a:ext>
            </a:extLst>
          </p:cNvPr>
          <p:cNvPicPr>
            <a:picLocks noChangeAspect="1"/>
          </p:cNvPicPr>
          <p:nvPr/>
        </p:nvPicPr>
        <p:blipFill>
          <a:blip r:embed="rId3"/>
          <a:stretch>
            <a:fillRect/>
          </a:stretch>
        </p:blipFill>
        <p:spPr>
          <a:xfrm>
            <a:off x="866495" y="2088841"/>
            <a:ext cx="10459010" cy="4243713"/>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1207182"/>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80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5" name="Picture 4" descr="Data preparation diagram&#10;&#10;In the diagram, Azure databricks workspace is prepped via Spark SQL toward a Spark MLlib two-class logistic regression model created and trained within Databricks notebook.">
            <a:extLst>
              <a:ext uri="{FF2B5EF4-FFF2-40B4-BE49-F238E27FC236}">
                <a16:creationId xmlns:a16="http://schemas.microsoft.com/office/drawing/2014/main" id="{1273D66A-B38A-4204-AA72-4C90D2DEFCA9}"/>
              </a:ext>
            </a:extLst>
          </p:cNvPr>
          <p:cNvPicPr>
            <a:picLocks noChangeAspect="1"/>
          </p:cNvPicPr>
          <p:nvPr/>
        </p:nvPicPr>
        <p:blipFill>
          <a:blip r:embed="rId3"/>
          <a:stretch>
            <a:fillRect/>
          </a:stretch>
        </p:blipFill>
        <p:spPr>
          <a:xfrm>
            <a:off x="915481" y="2166326"/>
            <a:ext cx="10837248" cy="4354693"/>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5458758"/>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p>
          <a:p>
            <a:pPr marL="0" indent="0">
              <a:buNone/>
            </a:pPr>
            <a:endParaRPr lang="en-US" sz="2800" dirty="0">
              <a:solidFill>
                <a:schemeClr val="tx1"/>
              </a:solidFill>
              <a:latin typeface="+mj-lt"/>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Start with domain knowledge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Remove fields that do not add value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Validate preliminary model against training data</a:t>
            </a:r>
          </a:p>
        </p:txBody>
      </p:sp>
      <p:pic>
        <p:nvPicPr>
          <p:cNvPr id="6" name="Graphic 5" descr="Checklist">
            <a:extLst>
              <a:ext uri="{FF2B5EF4-FFF2-40B4-BE49-F238E27FC236}">
                <a16:creationId xmlns:a16="http://schemas.microsoft.com/office/drawing/2014/main" id="{CAEB9142-8057-4B60-B1AF-A3CE1878DF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71460" y="3429000"/>
            <a:ext cx="2831023" cy="2831023"/>
          </a:xfrm>
          <a:prstGeom prst="rect">
            <a:avLst/>
          </a:prstGeom>
        </p:spPr>
      </p:pic>
      <p:pic>
        <p:nvPicPr>
          <p:cNvPr id="8" name="Graphic 7" descr="Brain in head">
            <a:extLst>
              <a:ext uri="{FF2B5EF4-FFF2-40B4-BE49-F238E27FC236}">
                <a16:creationId xmlns:a16="http://schemas.microsoft.com/office/drawing/2014/main" id="{384D219A-2A4E-445F-9CA6-895A28DF6D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47293" y="533583"/>
            <a:ext cx="2279359" cy="2279359"/>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89176"/>
            <a:ext cx="11584795" cy="5232202"/>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Deploy a web app using Machine Learning (ML) to predict travel delays given flight delay data and weather conditions. Plan a bulk data import operation, followed by preparation, such as cleaning and manipulating the data for testing, and training your Machine Learning model. </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Build a complete Azure Machine Learning (ML) model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Integrate an Azure ML web service into a Web App</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Use Azure Data Factory (ADF) for data movement and operationalizing ML scoring</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Summarize data with HDInsight and Spark SQL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Visualize batch predictions on a map using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7025" cy="5458758"/>
          </a:xfrm>
        </p:spPr>
        <p:txBody>
          <a:bodyPr vert="horz" wrap="square" lIns="146304" tIns="91440" rIns="146304" bIns="91440" rtlCol="0" anchor="t">
            <a:no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Data munging with R or Python</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Reserve some historical data to “test” the model</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Measure error on the training set and validation sets separately for indicator of whether model is in danger overfitting</a:t>
            </a:r>
          </a:p>
          <a:p>
            <a:pPr marL="335915" indent="-335915"/>
            <a:endParaRPr lang="en-US" sz="4000" dirty="0">
              <a:solidFill>
                <a:schemeClr val="tx1"/>
              </a:solidFill>
              <a:latin typeface="Segoe UI Semilight" panose="020B0402040204020203" pitchFamily="34" charset="0"/>
              <a:cs typeface="Segoe UI Semilight" panose="020B0402040204020203" pitchFamily="34" charset="0"/>
            </a:endParaRPr>
          </a:p>
        </p:txBody>
      </p:sp>
      <p:grpSp>
        <p:nvGrpSpPr>
          <p:cNvPr id="4" name="Group 3" descr="Python and R Programming logos" title="Python and R Programming logos">
            <a:extLst>
              <a:ext uri="{FF2B5EF4-FFF2-40B4-BE49-F238E27FC236}">
                <a16:creationId xmlns:a16="http://schemas.microsoft.com/office/drawing/2014/main" id="{0526AA68-C026-49E8-BD61-073C3AF040A9}"/>
              </a:ext>
            </a:extLst>
          </p:cNvPr>
          <p:cNvGrpSpPr/>
          <p:nvPr/>
        </p:nvGrpSpPr>
        <p:grpSpPr>
          <a:xfrm>
            <a:off x="9430382" y="1017230"/>
            <a:ext cx="2155384" cy="5042726"/>
            <a:chOff x="9430382" y="1017230"/>
            <a:chExt cx="2155384" cy="5042726"/>
          </a:xfrm>
        </p:grpSpPr>
        <p:sp>
          <p:nvSpPr>
            <p:cNvPr id="8" name="Oval 7" descr="R Programming logo background" title="R Programming logo background">
              <a:extLst>
                <a:ext uri="{FF2B5EF4-FFF2-40B4-BE49-F238E27FC236}">
                  <a16:creationId xmlns:a16="http://schemas.microsoft.com/office/drawing/2014/main" id="{2AE20BA5-EAB2-44EB-A0D5-03A35B5D6096}"/>
                </a:ext>
              </a:extLst>
            </p:cNvPr>
            <p:cNvSpPr/>
            <p:nvPr/>
          </p:nvSpPr>
          <p:spPr bwMode="auto">
            <a:xfrm>
              <a:off x="9482646" y="3956836"/>
              <a:ext cx="2103120" cy="210312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descr="Python programming logo background" title="Python programming logo background">
              <a:extLst>
                <a:ext uri="{FF2B5EF4-FFF2-40B4-BE49-F238E27FC236}">
                  <a16:creationId xmlns:a16="http://schemas.microsoft.com/office/drawing/2014/main" id="{99567FB6-CB93-4189-95E0-B752C3DEEE49}"/>
                </a:ext>
              </a:extLst>
            </p:cNvPr>
            <p:cNvSpPr/>
            <p:nvPr/>
          </p:nvSpPr>
          <p:spPr bwMode="auto">
            <a:xfrm>
              <a:off x="9430382" y="1017230"/>
              <a:ext cx="2103120" cy="209929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Python programming logo</a:t>
              </a: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Python programming logo" title="Python programming logo">
              <a:extLst>
                <a:ext uri="{FF2B5EF4-FFF2-40B4-BE49-F238E27FC236}">
                  <a16:creationId xmlns:a16="http://schemas.microsoft.com/office/drawing/2014/main" id="{7BB113ED-D457-41B9-9851-E1D8CCE0E1D0}"/>
                </a:ext>
              </a:extLst>
            </p:cNvPr>
            <p:cNvPicPr>
              <a:picLocks noChangeAspect="1"/>
            </p:cNvPicPr>
            <p:nvPr/>
          </p:nvPicPr>
          <p:blipFill>
            <a:blip r:embed="rId3"/>
            <a:stretch>
              <a:fillRect/>
            </a:stretch>
          </p:blipFill>
          <p:spPr>
            <a:xfrm>
              <a:off x="9762822" y="1380568"/>
              <a:ext cx="1372613" cy="1372613"/>
            </a:xfrm>
            <a:prstGeom prst="rect">
              <a:avLst/>
            </a:prstGeom>
          </p:spPr>
        </p:pic>
        <p:pic>
          <p:nvPicPr>
            <p:cNvPr id="6" name="Picture 5" descr="R Programming logo" title="R Programming logo">
              <a:extLst>
                <a:ext uri="{FF2B5EF4-FFF2-40B4-BE49-F238E27FC236}">
                  <a16:creationId xmlns:a16="http://schemas.microsoft.com/office/drawing/2014/main" id="{66E9D9D9-90C6-4515-B906-0254E03F7829}"/>
                </a:ext>
              </a:extLst>
            </p:cNvPr>
            <p:cNvPicPr>
              <a:picLocks noChangeAspect="1"/>
            </p:cNvPicPr>
            <p:nvPr/>
          </p:nvPicPr>
          <p:blipFill>
            <a:blip r:embed="rId4"/>
            <a:stretch>
              <a:fillRect/>
            </a:stretch>
          </p:blipFill>
          <p:spPr>
            <a:xfrm>
              <a:off x="9796142" y="4457852"/>
              <a:ext cx="1371600" cy="1062989"/>
            </a:xfrm>
            <a:prstGeom prst="rect">
              <a:avLst/>
            </a:prstGeom>
          </p:spPr>
        </p:pic>
      </p:grpSp>
    </p:spTree>
    <p:extLst>
      <p:ext uri="{BB962C8B-B14F-4D97-AF65-F5344CB8AC3E}">
        <p14:creationId xmlns:p14="http://schemas.microsoft.com/office/powerpoint/2010/main" val="1286940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874759" cy="1279703"/>
          </a:xfrm>
        </p:spPr>
        <p:txBody>
          <a:bodyPr vert="horz" wrap="square" lIns="146304" tIns="91440" rIns="146304" bIns="91440" rtlCol="0" anchor="t">
            <a:normAutofit/>
          </a:bodyPr>
          <a:lstStyle/>
          <a:p>
            <a:pPr marL="0" indent="0">
              <a:buNone/>
            </a:pPr>
            <a:r>
              <a:rPr lang="en-US" sz="3600">
                <a:solidFill>
                  <a:schemeClr val="tx1"/>
                </a:solidFill>
                <a:latin typeface="+mj-lt"/>
              </a:rPr>
              <a:t>Operationalizing </a:t>
            </a:r>
            <a:r>
              <a:rPr lang="en-US" sz="3600">
                <a:solidFill>
                  <a:schemeClr val="tx1"/>
                </a:solidFill>
              </a:rPr>
              <a:t>machine</a:t>
            </a:r>
            <a:r>
              <a:rPr lang="en-US" sz="3600">
                <a:solidFill>
                  <a:schemeClr val="tx1"/>
                </a:solidFill>
                <a:latin typeface="+mj-lt"/>
              </a:rPr>
              <a:t> </a:t>
            </a:r>
            <a:r>
              <a:rPr lang="en-US" sz="3600">
                <a:solidFill>
                  <a:schemeClr val="tx1"/>
                </a:solidFill>
              </a:rPr>
              <a:t>learning</a:t>
            </a:r>
            <a:endParaRPr lang="en-US" sz="3600">
              <a:solidFill>
                <a:schemeClr val="tx1"/>
              </a:solidFill>
              <a:latin typeface="+mj-lt"/>
            </a:endParaRPr>
          </a:p>
        </p:txBody>
      </p:sp>
      <p:pic>
        <p:nvPicPr>
          <p:cNvPr id="4" name="Picture 3" descr="Operationalizing machine learning. from exporting the model to Deploying to a Service. ">
            <a:extLst>
              <a:ext uri="{FF2B5EF4-FFF2-40B4-BE49-F238E27FC236}">
                <a16:creationId xmlns:a16="http://schemas.microsoft.com/office/drawing/2014/main" id="{F0D16771-0FBB-4B1E-9978-652F7D70B967}"/>
              </a:ext>
            </a:extLst>
          </p:cNvPr>
          <p:cNvPicPr>
            <a:picLocks noChangeAspect="1"/>
          </p:cNvPicPr>
          <p:nvPr/>
        </p:nvPicPr>
        <p:blipFill>
          <a:blip r:embed="rId3"/>
          <a:stretch>
            <a:fillRect/>
          </a:stretch>
        </p:blipFill>
        <p:spPr>
          <a:xfrm>
            <a:off x="1062037" y="2363896"/>
            <a:ext cx="10067926" cy="4050449"/>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1146479"/>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i="1"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10" name="Picture 9" descr="Operationalizing machine learning diagram&#10;&#10;Operationalizing machine learning diagram">
            <a:extLst>
              <a:ext uri="{FF2B5EF4-FFF2-40B4-BE49-F238E27FC236}">
                <a16:creationId xmlns:a16="http://schemas.microsoft.com/office/drawing/2014/main" id="{AAE97925-30E4-4586-BFFD-05AD4B116C6F}"/>
              </a:ext>
            </a:extLst>
          </p:cNvPr>
          <p:cNvPicPr>
            <a:picLocks noChangeAspect="1"/>
          </p:cNvPicPr>
          <p:nvPr/>
        </p:nvPicPr>
        <p:blipFill>
          <a:blip r:embed="rId3"/>
          <a:stretch>
            <a:fillRect/>
          </a:stretch>
        </p:blipFill>
        <p:spPr>
          <a:xfrm>
            <a:off x="1200489" y="2051075"/>
            <a:ext cx="9983490" cy="4174914"/>
          </a:xfrm>
          <a:prstGeom prst="rect">
            <a:avLst/>
          </a:prstGeom>
        </p:spPr>
      </p:pic>
    </p:spTree>
    <p:extLst>
      <p:ext uri="{BB962C8B-B14F-4D97-AF65-F5344CB8AC3E}">
        <p14:creationId xmlns:p14="http://schemas.microsoft.com/office/powerpoint/2010/main" val="3602907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5458758"/>
          </a:xfrm>
        </p:spPr>
        <p:txBody>
          <a:bodyPr>
            <a:noAutofit/>
          </a:bodyPr>
          <a:lstStyle/>
          <a:p>
            <a:pPr marL="0" indent="0">
              <a:buNone/>
            </a:pPr>
            <a:r>
              <a:rPr lang="en-US" sz="3600" dirty="0">
                <a:solidFill>
                  <a:schemeClr val="tx1"/>
                </a:solidFill>
                <a:latin typeface="+mj-lt"/>
              </a:rPr>
              <a:t>Visualization and reporting</a:t>
            </a:r>
          </a:p>
          <a:p>
            <a:r>
              <a:rPr lang="en-US" sz="2800" dirty="0">
                <a:solidFill>
                  <a:schemeClr val="tx1"/>
                </a:solidFill>
                <a:latin typeface="Segoe UI Semilight" panose="020B0402040204020203" pitchFamily="34" charset="0"/>
                <a:cs typeface="Segoe UI Semilight" panose="020B0402040204020203" pitchFamily="34" charset="0"/>
              </a:rPr>
              <a:t>Power BI is a good option</a:t>
            </a:r>
          </a:p>
          <a:p>
            <a:r>
              <a:rPr lang="en-US" sz="2800" dirty="0">
                <a:solidFill>
                  <a:schemeClr val="tx1"/>
                </a:solidFill>
                <a:latin typeface="Segoe UI Semilight" panose="020B0402040204020203" pitchFamily="34" charset="0"/>
                <a:cs typeface="Segoe UI Semilight" panose="020B0402040204020203" pitchFamily="34" charset="0"/>
              </a:rPr>
              <a:t>Direct Query against Spark Hive tables</a:t>
            </a:r>
          </a:p>
          <a:p>
            <a:r>
              <a:rPr lang="en-US" sz="2800" dirty="0">
                <a:solidFill>
                  <a:schemeClr val="tx1"/>
                </a:solidFill>
                <a:latin typeface="Segoe UI Semilight" panose="020B0402040204020203" pitchFamily="34" charset="0"/>
                <a:cs typeface="Segoe UI Semilight" panose="020B0402040204020203" pitchFamily="34" charset="0"/>
              </a:rPr>
              <a:t>Use map visualization</a:t>
            </a:r>
          </a:p>
        </p:txBody>
      </p:sp>
      <p:pic>
        <p:nvPicPr>
          <p:cNvPr id="5" name="Picture 4" descr="Power BI desktop containing multiple visualizations of flight delay data, including a map visualization." title="Power BI desktop">
            <a:extLst>
              <a:ext uri="{FF2B5EF4-FFF2-40B4-BE49-F238E27FC236}">
                <a16:creationId xmlns:a16="http://schemas.microsoft.com/office/drawing/2014/main" id="{49B5EB91-C2C9-4A26-8A18-D5037031CEF0}"/>
              </a:ext>
            </a:extLst>
          </p:cNvPr>
          <p:cNvPicPr>
            <a:picLocks noChangeAspect="1"/>
          </p:cNvPicPr>
          <p:nvPr/>
        </p:nvPicPr>
        <p:blipFill>
          <a:blip r:embed="rId3"/>
          <a:stretch>
            <a:fillRect/>
          </a:stretch>
        </p:blipFill>
        <p:spPr>
          <a:xfrm>
            <a:off x="5644055" y="3003644"/>
            <a:ext cx="6281025" cy="3644291"/>
          </a:xfrm>
          <a:prstGeom prst="rect">
            <a:avLst/>
          </a:prstGeom>
        </p:spPr>
      </p:pic>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4080" cy="5458758"/>
          </a:xfrm>
        </p:spPr>
        <p:txBody>
          <a:bodyPr vert="horz" wrap="square" lIns="146304" tIns="91440" rIns="146304" bIns="91440" rtlCol="0" anchor="t">
            <a:noAutofit/>
          </a:bodyPr>
          <a:lstStyle/>
          <a:p>
            <a:pPr marL="0" indent="0">
              <a:buNone/>
            </a:pPr>
            <a:r>
              <a:rPr lang="en-US" sz="3600" dirty="0">
                <a:solidFill>
                  <a:schemeClr val="tx1"/>
                </a:solidFill>
                <a:latin typeface="+mj-lt"/>
              </a:rPr>
              <a:t>Visualization and </a:t>
            </a:r>
            <a:r>
              <a:rPr lang="en-US" sz="3600" dirty="0">
                <a:solidFill>
                  <a:schemeClr val="tx1"/>
                </a:solidFill>
              </a:rPr>
              <a:t>reporting</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Use Query Editor component of the Power BI Desktop, then upload to Power BI service </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Create content pack with Power BI</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Restrict access in Azure AD</a:t>
            </a:r>
          </a:p>
        </p:txBody>
      </p:sp>
      <p:grpSp>
        <p:nvGrpSpPr>
          <p:cNvPr id="4" name="Group 3" descr="Solution icon" title="Solution icon">
            <a:extLst>
              <a:ext uri="{FF2B5EF4-FFF2-40B4-BE49-F238E27FC236}">
                <a16:creationId xmlns:a16="http://schemas.microsoft.com/office/drawing/2014/main" id="{0400A984-1857-4EE3-897A-7D043528CB05}"/>
              </a:ext>
            </a:extLst>
          </p:cNvPr>
          <p:cNvGrpSpPr/>
          <p:nvPr/>
        </p:nvGrpSpPr>
        <p:grpSpPr>
          <a:xfrm>
            <a:off x="8743663" y="1810446"/>
            <a:ext cx="3345313" cy="2597026"/>
            <a:chOff x="8743663" y="1810446"/>
            <a:chExt cx="3345313" cy="2597026"/>
          </a:xfrm>
        </p:grpSpPr>
        <p:sp>
          <p:nvSpPr>
            <p:cNvPr id="5" name="Oval 4">
              <a:extLst>
                <a:ext uri="{FF2B5EF4-FFF2-40B4-BE49-F238E27FC236}">
                  <a16:creationId xmlns:a16="http://schemas.microsoft.com/office/drawing/2014/main" id="{97568CDE-37CB-4139-A3E1-8DA968592E4D}"/>
                </a:ext>
              </a:extLst>
            </p:cNvPr>
            <p:cNvSpPr/>
            <p:nvPr/>
          </p:nvSpPr>
          <p:spPr bwMode="auto">
            <a:xfrm>
              <a:off x="9547640" y="2240279"/>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descr="Decorative icon" title="Decorative icon">
              <a:extLst>
                <a:ext uri="{FF2B5EF4-FFF2-40B4-BE49-F238E27FC236}">
                  <a16:creationId xmlns:a16="http://schemas.microsoft.com/office/drawing/2014/main" id="{88CFAE8B-13D2-48C0-8FA1-F434290A08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43663" y="1810446"/>
              <a:ext cx="3345313" cy="2597026"/>
            </a:xfrm>
            <a:prstGeom prst="rect">
              <a:avLst/>
            </a:prstGeom>
          </p:spPr>
        </p:pic>
      </p:grpSp>
    </p:spTree>
    <p:extLst>
      <p:ext uri="{BB962C8B-B14F-4D97-AF65-F5344CB8AC3E}">
        <p14:creationId xmlns:p14="http://schemas.microsoft.com/office/powerpoint/2010/main" val="985628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solidFill>
                <a:schemeClr val="tx1"/>
              </a:solidFill>
            </a:endParaRPr>
          </a:p>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9" name="Graphic 8" descr="Question icon" title="Question icon">
            <a:extLst>
              <a:ext uri="{FF2B5EF4-FFF2-40B4-BE49-F238E27FC236}">
                <a16:creationId xmlns:a16="http://schemas.microsoft.com/office/drawing/2014/main" id="{54CD2D13-647B-445A-B76D-087D8EF0A5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8" name="Picture 7" descr="Machine Learning icon" title="Machine Learning icon">
            <a:extLst>
              <a:ext uri="{FF2B5EF4-FFF2-40B4-BE49-F238E27FC236}">
                <a16:creationId xmlns:a16="http://schemas.microsoft.com/office/drawing/2014/main" id="{DABE4B1D-0EFA-495A-9043-1A93EF1A55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28825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 </a:t>
            </a:r>
          </a:p>
        </p:txBody>
      </p:sp>
      <p:pic>
        <p:nvPicPr>
          <p:cNvPr id="7" name="Graphic 6" descr="Question icon" title="Question icon">
            <a:extLst>
              <a:ext uri="{FF2B5EF4-FFF2-40B4-BE49-F238E27FC236}">
                <a16:creationId xmlns:a16="http://schemas.microsoft.com/office/drawing/2014/main" id="{3BC62E65-47CF-4155-8A55-06C750B56C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6" name="Picture 5" descr="Github icon and SQL on a flat file" title="Github icon and SQL on a flat file">
            <a:extLst>
              <a:ext uri="{FF2B5EF4-FFF2-40B4-BE49-F238E27FC236}">
                <a16:creationId xmlns:a16="http://schemas.microsoft.com/office/drawing/2014/main" id="{F55831C3-38DB-44A3-A4A8-DB695B94DC55}"/>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403564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solidFill>
                <a:schemeClr val="tx1"/>
              </a:solidFill>
            </a:endParaRPr>
          </a:p>
        </p:txBody>
      </p:sp>
      <p:pic>
        <p:nvPicPr>
          <p:cNvPr id="16" name="Picture 15" descr="Question icon" title="Question icon">
            <a:extLst>
              <a:ext uri="{FF2B5EF4-FFF2-40B4-BE49-F238E27FC236}">
                <a16:creationId xmlns:a16="http://schemas.microsoft.com/office/drawing/2014/main" id="{041AD6EA-38A8-44A3-955B-F429AE0EEAD2}"/>
              </a:ext>
            </a:extLst>
          </p:cNvPr>
          <p:cNvPicPr>
            <a:picLocks noChangeAspect="1"/>
          </p:cNvPicPr>
          <p:nvPr/>
        </p:nvPicPr>
        <p:blipFill>
          <a:blip r:embed="rId3"/>
          <a:stretch>
            <a:fillRect/>
          </a:stretch>
        </p:blipFill>
        <p:spPr>
          <a:xfrm>
            <a:off x="9908199" y="1091137"/>
            <a:ext cx="1920240" cy="1920240"/>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E558FBAA-671F-4C13-8EE4-DA84F9948B24}"/>
              </a:ext>
            </a:extLst>
          </p:cNvPr>
          <p:cNvGrpSpPr/>
          <p:nvPr/>
        </p:nvGrpSpPr>
        <p:grpSpPr>
          <a:xfrm>
            <a:off x="9908199" y="3843580"/>
            <a:ext cx="1799847" cy="1737360"/>
            <a:chOff x="9908199" y="3843580"/>
            <a:chExt cx="1799847" cy="1737360"/>
          </a:xfrm>
        </p:grpSpPr>
        <p:sp>
          <p:nvSpPr>
            <p:cNvPr id="11" name="Oval 10">
              <a:extLst>
                <a:ext uri="{FF2B5EF4-FFF2-40B4-BE49-F238E27FC236}">
                  <a16:creationId xmlns:a16="http://schemas.microsoft.com/office/drawing/2014/main" id="{3C5015D6-1839-4AFD-AF7A-9FDFBBFA4571}"/>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descr="Azure Machine Learning" title="Azure Machine Learning">
              <a:extLst>
                <a:ext uri="{FF2B5EF4-FFF2-40B4-BE49-F238E27FC236}">
                  <a16:creationId xmlns:a16="http://schemas.microsoft.com/office/drawing/2014/main" id="{AAAA9253-E3E3-499E-A67D-AF352DDE1AA9}"/>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4" name="Picture 13" descr="Azure SQL Server Stretch Database" title="Azure SQL Server Stretch Database">
              <a:extLst>
                <a:ext uri="{FF2B5EF4-FFF2-40B4-BE49-F238E27FC236}">
                  <a16:creationId xmlns:a16="http://schemas.microsoft.com/office/drawing/2014/main" id="{04E8843C-68D3-4B48-9801-81E15868785C}"/>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15" name="Picture 14" descr="Power BI" title="Power BI">
              <a:extLst>
                <a:ext uri="{FF2B5EF4-FFF2-40B4-BE49-F238E27FC236}">
                  <a16:creationId xmlns:a16="http://schemas.microsoft.com/office/drawing/2014/main" id="{D2183F3A-F954-4959-951F-51C70959C9CD}"/>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3477205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quote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20000"/>
          </a:bodyPr>
          <a:lstStyle/>
          <a:p>
            <a:pPr marL="0" indent="0">
              <a:buNone/>
            </a:pPr>
            <a:r>
              <a:rPr lang="en-US" sz="3600" dirty="0">
                <a:solidFill>
                  <a:schemeClr val="tx1"/>
                </a:solidFill>
              </a:rPr>
              <a:t>“We are flying into the future with Azure, helping our customers more aggressively schedule their travel, and optimize their non-travel time.”</a:t>
            </a:r>
          </a:p>
          <a:p>
            <a:pPr marL="0" indent="0">
              <a:buNone/>
            </a:pPr>
            <a:endParaRPr lang="en-US" sz="3600" dirty="0">
              <a:solidFill>
                <a:schemeClr val="tx1"/>
              </a:solidFill>
            </a:endParaRPr>
          </a:p>
          <a:p>
            <a:pPr marL="0" indent="0" algn="r">
              <a:buNone/>
            </a:pPr>
            <a:r>
              <a:rPr lang="en-US" sz="3600" dirty="0">
                <a:solidFill>
                  <a:schemeClr val="tx1"/>
                </a:solidFill>
              </a:rPr>
              <a:t>- Jack </a:t>
            </a:r>
            <a:r>
              <a:rPr lang="en-US" sz="3600" dirty="0" err="1">
                <a:solidFill>
                  <a:schemeClr val="tx1"/>
                </a:solidFill>
              </a:rPr>
              <a:t>Tradewinds</a:t>
            </a:r>
            <a:r>
              <a:rPr lang="en-US" sz="3600" dirty="0">
                <a:solidFill>
                  <a:schemeClr val="tx1"/>
                </a:solidFill>
              </a:rPr>
              <a:t>, CIO of Margie's Travel</a:t>
            </a:r>
          </a:p>
          <a:p>
            <a:pPr marL="0" indent="0">
              <a:spcAft>
                <a:spcPts val="882"/>
              </a:spcAft>
              <a:buNone/>
            </a:pPr>
            <a:endParaRPr lang="en-US" sz="1800" dirty="0">
              <a:solidFill>
                <a:schemeClr val="tx1"/>
              </a:solidFill>
            </a:endParaRPr>
          </a:p>
        </p:txBody>
      </p:sp>
      <p:pic>
        <p:nvPicPr>
          <p:cNvPr id="5" name="Picture 4" descr="Margie's Travel">
            <a:extLst>
              <a:ext uri="{FF2B5EF4-FFF2-40B4-BE49-F238E27FC236}">
                <a16:creationId xmlns:a16="http://schemas.microsoft.com/office/drawing/2014/main" id="{9A49BE03-58B5-4C2B-A0BC-A71E23E2DE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4946408"/>
            <a:ext cx="4215722" cy="1317413"/>
          </a:xfrm>
          <a:prstGeom prst="rect">
            <a:avLst/>
          </a:prstGeom>
        </p:spPr>
      </p:pic>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7227" y="2581528"/>
            <a:ext cx="11655840" cy="3210864"/>
          </a:xfrm>
        </p:spPr>
        <p:txBody>
          <a:bodyPr>
            <a:normAutofit/>
          </a:bodyPr>
          <a:lstStyle/>
          <a:p>
            <a:pPr marL="0" indent="0">
              <a:buNone/>
            </a:pPr>
            <a:r>
              <a:rPr lang="en-US" sz="3600" dirty="0">
                <a:solidFill>
                  <a:schemeClr val="tx1"/>
                </a:solidFill>
              </a:rPr>
              <a:t>Margie's Travel (MT) provides concierge services for business travelers.</a:t>
            </a:r>
          </a:p>
          <a:p>
            <a:pPr marL="0" indent="0">
              <a:buNone/>
            </a:pPr>
            <a:endParaRPr lang="en-US" sz="3600" dirty="0">
              <a:solidFill>
                <a:schemeClr val="tx1"/>
              </a:solidFill>
            </a:endParaRPr>
          </a:p>
          <a:p>
            <a:pPr marL="0" indent="0">
              <a:buNone/>
            </a:pPr>
            <a:r>
              <a:rPr lang="en-US" sz="3600" dirty="0"/>
              <a:t>They are interested in using predictive analytics to differentiate themselves in an increasingly crowded market.</a:t>
            </a:r>
          </a:p>
          <a:p>
            <a:pPr marL="0" indent="0">
              <a:buNone/>
            </a:pPr>
            <a:endParaRPr lang="en-US" sz="3600" dirty="0">
              <a:solidFill>
                <a:schemeClr val="tx1"/>
              </a:solidFill>
            </a:endParaRPr>
          </a:p>
        </p:txBody>
      </p:sp>
      <p:pic>
        <p:nvPicPr>
          <p:cNvPr id="6" name="Picture 5" descr="Margie's Travel">
            <a:extLst>
              <a:ext uri="{FF2B5EF4-FFF2-40B4-BE49-F238E27FC236}">
                <a16:creationId xmlns:a16="http://schemas.microsoft.com/office/drawing/2014/main" id="{206F0ABC-D290-43D6-BF4A-09697B69E1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1065608"/>
            <a:ext cx="4215722" cy="1317413"/>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6879552" cy="5193150"/>
          </a:xfrm>
        </p:spPr>
        <p:txBody>
          <a:bodyPr>
            <a:normAutofit/>
          </a:bodyPr>
          <a:lstStyle/>
          <a:p>
            <a:r>
              <a:rPr lang="en-US" sz="3600" dirty="0"/>
              <a:t>Proposed solution to provide flight delay risk assessment to customers</a:t>
            </a:r>
          </a:p>
          <a:p>
            <a:r>
              <a:rPr lang="en-US" sz="3600" dirty="0"/>
              <a:t>Plan to use 30 years of flight delay and weather data</a:t>
            </a:r>
          </a:p>
          <a:p>
            <a:r>
              <a:rPr lang="en-US" sz="3600" dirty="0"/>
              <a:t>Want to pilot the solution internally</a:t>
            </a:r>
          </a:p>
          <a:p>
            <a:endParaRPr lang="en-US" sz="3600" dirty="0"/>
          </a:p>
          <a:p>
            <a:endParaRPr lang="en-US" sz="3600" dirty="0"/>
          </a:p>
        </p:txBody>
      </p:sp>
      <p:pic>
        <p:nvPicPr>
          <p:cNvPr id="10" name="Picture 9" descr="Icons&#10;&#10;An airplane, weather, beaker, and map icon represent the process for combining information to come up with a plan.">
            <a:extLst>
              <a:ext uri="{FF2B5EF4-FFF2-40B4-BE49-F238E27FC236}">
                <a16:creationId xmlns:a16="http://schemas.microsoft.com/office/drawing/2014/main" id="{50E339AD-D17E-415A-AB7C-2BAAE881B17B}"/>
              </a:ext>
            </a:extLst>
          </p:cNvPr>
          <p:cNvPicPr>
            <a:picLocks noChangeAspect="1"/>
          </p:cNvPicPr>
          <p:nvPr/>
        </p:nvPicPr>
        <p:blipFill>
          <a:blip r:embed="rId3"/>
          <a:stretch>
            <a:fillRect/>
          </a:stretch>
        </p:blipFill>
        <p:spPr>
          <a:xfrm>
            <a:off x="7558648" y="328385"/>
            <a:ext cx="3575517" cy="5495936"/>
          </a:xfrm>
          <a:prstGeom prst="rect">
            <a:avLst/>
          </a:prstGeom>
        </p:spPr>
      </p:pic>
    </p:spTree>
    <p:extLst>
      <p:ext uri="{BB962C8B-B14F-4D97-AF65-F5344CB8AC3E}">
        <p14:creationId xmlns:p14="http://schemas.microsoft.com/office/powerpoint/2010/main" val="96569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needs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376723"/>
          </a:xfrm>
        </p:spPr>
        <p:txBody>
          <a:bodyPr>
            <a:normAutofit/>
          </a:bodyPr>
          <a:lstStyle/>
          <a:p>
            <a:r>
              <a:rPr lang="en-US" sz="3600" dirty="0"/>
              <a:t>Modernize their analytics platform</a:t>
            </a:r>
          </a:p>
          <a:p>
            <a:r>
              <a:rPr lang="en-US" sz="3600" dirty="0"/>
              <a:t>Ability to query data using SQL</a:t>
            </a:r>
          </a:p>
          <a:p>
            <a:r>
              <a:rPr lang="en-US" sz="3600" dirty="0"/>
              <a:t>Load and store all data in Azure</a:t>
            </a:r>
          </a:p>
          <a:p>
            <a:r>
              <a:rPr lang="en-US" sz="3600" dirty="0"/>
              <a:t>Use current weather forecast for flight delay predictions</a:t>
            </a:r>
          </a:p>
          <a:p>
            <a:r>
              <a:rPr lang="en-US" sz="3600" dirty="0"/>
              <a:t>Proof of concept (</a:t>
            </a:r>
            <a:r>
              <a:rPr lang="en-US" sz="3600" dirty="0" err="1"/>
              <a:t>PoC</a:t>
            </a:r>
            <a:r>
              <a:rPr lang="en-US" sz="3600" dirty="0"/>
              <a:t>) machine learning model</a:t>
            </a:r>
          </a:p>
          <a:p>
            <a:r>
              <a:rPr lang="en-US" sz="3600" dirty="0"/>
              <a:t>Web-based visualizations of flight delay predictions</a:t>
            </a:r>
          </a:p>
          <a:p>
            <a:endParaRPr lang="en-US" sz="3600" dirty="0"/>
          </a:p>
          <a:p>
            <a:endParaRPr lang="en-US" sz="3600" dirty="0"/>
          </a:p>
          <a:p>
            <a:endParaRPr lang="en-US" sz="3600" dirty="0"/>
          </a:p>
        </p:txBody>
      </p:sp>
      <p:pic>
        <p:nvPicPr>
          <p:cNvPr id="4" name="Picture 3" descr="Conversation icon&#10;&#10;">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8439911" y="973015"/>
            <a:ext cx="1963104" cy="1885951"/>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8" name="Graphic 7" descr="Question icon">
            <a:extLst>
              <a:ext uri="{FF2B5EF4-FFF2-40B4-BE49-F238E27FC236}">
                <a16:creationId xmlns:a16="http://schemas.microsoft.com/office/drawing/2014/main" id="{5508FCEA-4F25-40E5-A3C3-FC0A4D66BD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6" name="Picture 5" descr="Beaker icon representing combining information">
            <a:extLst>
              <a:ext uri="{FF2B5EF4-FFF2-40B4-BE49-F238E27FC236}">
                <a16:creationId xmlns:a16="http://schemas.microsoft.com/office/drawing/2014/main" id="{039C3930-C838-49B0-8E48-0287A49B04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a:t>
            </a:r>
          </a:p>
        </p:txBody>
      </p:sp>
      <p:pic>
        <p:nvPicPr>
          <p:cNvPr id="6" name="Graphic 5" descr="Question icon">
            <a:extLst>
              <a:ext uri="{FF2B5EF4-FFF2-40B4-BE49-F238E27FC236}">
                <a16:creationId xmlns:a16="http://schemas.microsoft.com/office/drawing/2014/main" id="{E0B54296-717F-4C9D-B30C-5394DF0694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5" name="Picture 4" descr="github with SQL icon&#10;&#10;">
            <a:extLst>
              <a:ext uri="{FF2B5EF4-FFF2-40B4-BE49-F238E27FC236}">
                <a16:creationId xmlns:a16="http://schemas.microsoft.com/office/drawing/2014/main" id="{4FA669C8-635A-407E-9223-1BB9ECDDC3FE}"/>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172966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p>
          <a:p>
            <a:endParaRPr lang="en-US" sz="3600" dirty="0">
              <a:solidFill>
                <a:schemeClr val="tx1"/>
              </a:solidFill>
            </a:endParaRPr>
          </a:p>
        </p:txBody>
      </p:sp>
      <p:pic>
        <p:nvPicPr>
          <p:cNvPr id="5" name="Picture 4" descr="Question icon&#10;&#10;">
            <a:extLst>
              <a:ext uri="{FF2B5EF4-FFF2-40B4-BE49-F238E27FC236}">
                <a16:creationId xmlns:a16="http://schemas.microsoft.com/office/drawing/2014/main" id="{AD6E2D53-4A97-453B-8149-072441C0BBD3}"/>
              </a:ext>
            </a:extLst>
          </p:cNvPr>
          <p:cNvPicPr>
            <a:picLocks noChangeAspect="1"/>
          </p:cNvPicPr>
          <p:nvPr/>
        </p:nvPicPr>
        <p:blipFill>
          <a:blip r:embed="rId3"/>
          <a:stretch>
            <a:fillRect/>
          </a:stretch>
        </p:blipFill>
        <p:spPr>
          <a:xfrm>
            <a:off x="9753652" y="829302"/>
            <a:ext cx="1999195" cy="1999195"/>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84E42A71-770F-4165-812D-83DCB2DD76B1}"/>
              </a:ext>
            </a:extLst>
          </p:cNvPr>
          <p:cNvGrpSpPr/>
          <p:nvPr/>
        </p:nvGrpSpPr>
        <p:grpSpPr>
          <a:xfrm>
            <a:off x="9908199" y="3843580"/>
            <a:ext cx="1799847" cy="1737360"/>
            <a:chOff x="9908199" y="3843580"/>
            <a:chExt cx="1799847" cy="1737360"/>
          </a:xfrm>
        </p:grpSpPr>
        <p:sp>
          <p:nvSpPr>
            <p:cNvPr id="12" name="Oval 11" descr="Decorative icon" title="decorative icon">
              <a:extLst>
                <a:ext uri="{FF2B5EF4-FFF2-40B4-BE49-F238E27FC236}">
                  <a16:creationId xmlns:a16="http://schemas.microsoft.com/office/drawing/2014/main" id="{908EC09F-E0C9-4D27-9787-CAA5DF5E5954}"/>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Azure Machine Learning" title="Azure Machine Learning">
              <a:extLst>
                <a:ext uri="{FF2B5EF4-FFF2-40B4-BE49-F238E27FC236}">
                  <a16:creationId xmlns:a16="http://schemas.microsoft.com/office/drawing/2014/main" id="{32DDFC9D-1FCE-4227-AC9E-F9B58AC433EB}"/>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0" name="Picture 9" descr="Azure SQL Server Stretch Database" title="Azure SQL Server Stretch Database">
              <a:extLst>
                <a:ext uri="{FF2B5EF4-FFF2-40B4-BE49-F238E27FC236}">
                  <a16:creationId xmlns:a16="http://schemas.microsoft.com/office/drawing/2014/main" id="{ABF6B4B3-4ED5-4349-98D9-3550CEF1E41E}"/>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6" name="Picture 5" descr="Power BI logo&#10;&#10;">
              <a:extLst>
                <a:ext uri="{FF2B5EF4-FFF2-40B4-BE49-F238E27FC236}">
                  <a16:creationId xmlns:a16="http://schemas.microsoft.com/office/drawing/2014/main" id="{B46048EA-47DC-4BCC-8EAB-C1B0884DFF86}"/>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10252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4914</Words>
  <Application>Microsoft Office PowerPoint</Application>
  <PresentationFormat>Widescreen</PresentationFormat>
  <Paragraphs>309</Paragraphs>
  <Slides>29</Slides>
  <Notes>29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Arial</vt:lpstr>
      <vt:lpstr>Calibri</vt:lpstr>
      <vt:lpstr>Consolas</vt:lpstr>
      <vt:lpstr>Segoe UI</vt:lpstr>
      <vt:lpstr>Segoe UI Light</vt:lpstr>
      <vt:lpstr>Segoe UI Semilight</vt:lpstr>
      <vt:lpstr>Wingdings</vt:lpstr>
      <vt:lpstr>2_Server and Cloud 2013</vt:lpstr>
      <vt:lpstr>C+E Readiness Template</vt:lpstr>
      <vt:lpstr>Big data and visualization</vt:lpstr>
      <vt:lpstr>Abstract and learning objectives</vt:lpstr>
      <vt:lpstr>Step 1: Review the customer case study</vt:lpstr>
      <vt:lpstr>Customer situation </vt:lpstr>
      <vt:lpstr>Customer situation </vt:lpstr>
      <vt:lpstr>Customer needs </vt:lpstr>
      <vt:lpstr>Customer objections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Customer objections </vt:lpstr>
      <vt:lpstr>Customer objections </vt:lpstr>
      <vt:lpstr>Customer objections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2018-09-12T18:30:39Z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2018-05-04T18:16:57.0518882Z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